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  <p:sldMasterId id="2147483768" r:id="rId2"/>
    <p:sldMasterId id="2147483780" r:id="rId3"/>
  </p:sldMasterIdLst>
  <p:notesMasterIdLst>
    <p:notesMasterId r:id="rId28"/>
  </p:notesMasterIdLst>
  <p:handoutMasterIdLst>
    <p:handoutMasterId r:id="rId29"/>
  </p:handoutMasterIdLst>
  <p:sldIdLst>
    <p:sldId id="256" r:id="rId4"/>
    <p:sldId id="264" r:id="rId5"/>
    <p:sldId id="265" r:id="rId6"/>
    <p:sldId id="266" r:id="rId7"/>
    <p:sldId id="271" r:id="rId8"/>
    <p:sldId id="272" r:id="rId9"/>
    <p:sldId id="273" r:id="rId10"/>
    <p:sldId id="274" r:id="rId11"/>
    <p:sldId id="282" r:id="rId12"/>
    <p:sldId id="267" r:id="rId13"/>
    <p:sldId id="275" r:id="rId14"/>
    <p:sldId id="281" r:id="rId15"/>
    <p:sldId id="283" r:id="rId16"/>
    <p:sldId id="284" r:id="rId17"/>
    <p:sldId id="285" r:id="rId18"/>
    <p:sldId id="279" r:id="rId19"/>
    <p:sldId id="286" r:id="rId20"/>
    <p:sldId id="280" r:id="rId21"/>
    <p:sldId id="287" r:id="rId22"/>
    <p:sldId id="276" r:id="rId23"/>
    <p:sldId id="269" r:id="rId24"/>
    <p:sldId id="270" r:id="rId25"/>
    <p:sldId id="278" r:id="rId26"/>
    <p:sldId id="268" r:id="rId2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7" autoAdjust="0"/>
    <p:restoredTop sz="86364" autoAdjust="0"/>
  </p:normalViewPr>
  <p:slideViewPr>
    <p:cSldViewPr>
      <p:cViewPr varScale="1">
        <p:scale>
          <a:sx n="114" d="100"/>
          <a:sy n="114" d="100"/>
        </p:scale>
        <p:origin x="-59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2640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73E3A9-D4F6-4AE4-BBAA-10361776B3BD}" type="datetimeFigureOut">
              <a:rPr lang="fr-FR" smtClean="0"/>
              <a:pPr/>
              <a:t>08/11/2011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8D8F55-323D-47E4-AAB7-8DF4D16E325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5C5B12-7ED2-4CB8-9B92-15B573EBAA01}" type="datetimeFigureOut">
              <a:rPr lang="fr-FR" smtClean="0"/>
              <a:pPr/>
              <a:t>08/11/2011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9CA9CB-A81C-45C4-9F8D-730418E11F4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CA9CB-A81C-45C4-9F8D-730418E11F4E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0" y="2071688"/>
            <a:ext cx="5459413" cy="1568450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0" y="3892550"/>
            <a:ext cx="5461000" cy="1690688"/>
          </a:xfrm>
        </p:spPr>
        <p:txBody>
          <a:bodyPr/>
          <a:lstStyle>
            <a:lvl1pPr marL="0" indent="0">
              <a:buFont typeface="Wingdings 2" pitchFamily="4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0" y="6132513"/>
            <a:ext cx="2286000" cy="3444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1524000" y="6453188"/>
            <a:ext cx="6756400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NPAPI pour un plugin gpac                      Stanislas Selle - TSI - Telecom Paristech - 2010                           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B3EEE244-CBED-487E-A654-B1160709569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973888" y="146050"/>
            <a:ext cx="1917700" cy="5967413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219200" y="146050"/>
            <a:ext cx="5602288" cy="5967413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B3EEE244-CBED-487E-A654-B1160709569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90675" y="6453188"/>
            <a:ext cx="6561138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NPAPI pour un plugin gpac                      Stanislas Selle - TSI - Telecom Paristech - 2010                           </a:t>
            </a:r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fr-FR"/>
              <a:t>page </a:t>
            </a:r>
            <a:fld id="{A6472FD5-86CD-43FC-8349-459123CE207A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90675" y="6453188"/>
            <a:ext cx="6561138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NPAPI pour un plugin gpac                      Stanislas Selle - TSI - Telecom Paristech - 2010                           </a:t>
            </a:r>
            <a:endParaRPr lang="fr-FR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fr-FR"/>
              <a:t>page </a:t>
            </a:r>
            <a:fld id="{2FAB3119-3714-468F-A717-DD5D41D3AAEB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90675" y="6453188"/>
            <a:ext cx="6561138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NPAPI pour un plugin gpac                      Stanislas Selle - TSI - Telecom Paristech - 2010                           </a:t>
            </a:r>
            <a:endParaRPr lang="fr-FR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fr-FR"/>
              <a:t>page </a:t>
            </a:r>
            <a:fld id="{145CF501-90CB-4382-9AB8-FD0DE205120F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90675" y="6453188"/>
            <a:ext cx="6561138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NPAPI pour un plugin gpac                      Stanislas Selle - TSI - Telecom Paristech - 2010                           </a:t>
            </a:r>
            <a:endParaRPr lang="fr-FR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836863" y="4237038"/>
            <a:ext cx="2949575" cy="1876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938838" y="4237038"/>
            <a:ext cx="2951162" cy="1876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fr-FR"/>
              <a:t>page </a:t>
            </a:r>
            <a:fld id="{173D8DED-E8ED-45E5-8020-01C859CAB8F4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90675" y="6453188"/>
            <a:ext cx="6561138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NPAPI pour un plugin gpac                      Stanislas Selle - TSI - Telecom Paristech - 2010                           </a:t>
            </a:r>
            <a:endParaRPr lang="fr-FR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fr-FR"/>
              <a:t>page </a:t>
            </a:r>
            <a:fld id="{058497BB-DC62-40BB-AE73-F9131BF3F812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9" name="Espace réservé du pied de page 5"/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1590675" y="6453188"/>
            <a:ext cx="6561138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NPAPI pour un plugin gpac                      Stanislas Selle - TSI - Telecom Paristech - 2010                           </a:t>
            </a:r>
            <a:endParaRPr lang="fr-FR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fr-FR"/>
              <a:t>page </a:t>
            </a:r>
            <a:fld id="{2FAC267F-BE38-4294-870F-282BC7586A4B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5" name="Espace réservé du pied de pag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90675" y="6453188"/>
            <a:ext cx="6561138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NPAPI pour un plugin gpac                      Stanislas Selle - TSI - Telecom Paristech - 2010                           </a:t>
            </a:r>
            <a:endParaRPr lang="fr-FR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fr-FR"/>
              <a:t>page </a:t>
            </a:r>
            <a:fld id="{114C8C9F-A46F-4EEE-9A5C-DB010BAFA65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4" name="Espace réservé du pied de pag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90675" y="6453188"/>
            <a:ext cx="6561138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NPAPI pour un plugin gpac                      Stanislas Selle - TSI - Telecom Paristech - 2010                           </a:t>
            </a:r>
            <a:endParaRPr lang="fr-FR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fr-FR"/>
              <a:t>page </a:t>
            </a:r>
            <a:fld id="{AB37E0CC-1135-4978-B8D0-7431C6AEBA8F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90675" y="6453188"/>
            <a:ext cx="6561138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NPAPI pour un plugin gpac                      Stanislas Selle - TSI - Telecom Paristech - 2010                           </a:t>
            </a:r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B3EEE244-CBED-487E-A654-B1160709569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90675" y="6453188"/>
            <a:ext cx="6561138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NPAPI pour un plugin gpac                      Stanislas Selle - TSI - Telecom Paristech - 2010                           </a:t>
            </a:r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fr-FR"/>
              <a:t>page </a:t>
            </a:r>
            <a:fld id="{89E1D8C0-D9E7-4B4F-A031-93414A088D22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90675" y="6453188"/>
            <a:ext cx="6561138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NPAPI pour un plugin gpac                      Stanislas Selle - TSI - Telecom Paristech - 2010                           </a:t>
            </a:r>
            <a:endParaRPr lang="fr-FR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fr-FR"/>
              <a:t>page </a:t>
            </a:r>
            <a:fld id="{C65D570B-0933-4BCB-AA4F-F5525D081D2A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90675" y="6453188"/>
            <a:ext cx="6561138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NPAPI pour un plugin gpac                      Stanislas Selle - TSI - Telecom Paristech - 2010                           </a:t>
            </a:r>
            <a:endParaRPr lang="fr-FR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77113" y="1236663"/>
            <a:ext cx="1512887" cy="48768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836863" y="1236663"/>
            <a:ext cx="4387850" cy="48768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fr-FR"/>
              <a:t>page </a:t>
            </a:r>
            <a:fld id="{6F5D2757-7A8A-4182-ABE5-38B7F78966AD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90675" y="6453188"/>
            <a:ext cx="6561138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NPAPI pour un plugin gpac                      Stanislas Selle - TSI - Telecom Paristech - 2010                           </a:t>
            </a:r>
            <a:endParaRPr lang="fr-FR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fr-FR"/>
              <a:t>page </a:t>
            </a:r>
            <a:fld id="{B9712F7E-3277-423D-AF0F-E70819C92C1E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90675" y="6453188"/>
            <a:ext cx="6561138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NPAPI pour un plugin gpac                      Stanislas Selle - TSI - Telecom Paristech - 2010                           </a:t>
            </a:r>
            <a:endParaRPr lang="fr-FR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fr-FR"/>
              <a:t>page </a:t>
            </a:r>
            <a:fld id="{0BA43951-F1BF-43DD-9ECC-B11C93E91A43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90675" y="6453188"/>
            <a:ext cx="6561138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NPAPI pour un plugin gpac                      Stanislas Selle - TSI - Telecom Paristech - 2010                           </a:t>
            </a:r>
            <a:endParaRPr lang="fr-FR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fr-FR"/>
              <a:t>page </a:t>
            </a:r>
            <a:fld id="{08A1786E-D960-48F7-836D-B5D7A47D5E18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90675" y="6453188"/>
            <a:ext cx="6561138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NPAPI pour un plugin gpac                      Stanislas Selle - TSI - Telecom Paristech - 2010                           </a:t>
            </a:r>
            <a:endParaRPr lang="fr-FR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219200" y="1617663"/>
            <a:ext cx="3759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30800" y="1617663"/>
            <a:ext cx="3760788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fr-FR"/>
              <a:t>page </a:t>
            </a:r>
            <a:fld id="{D58AC4FD-561B-4798-B60D-8F866A67FD4E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90675" y="6453188"/>
            <a:ext cx="6561138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NPAPI pour un plugin gpac                      Stanislas Selle - TSI - Telecom Paristech - 2010                           </a:t>
            </a:r>
            <a:endParaRPr lang="fr-FR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fr-FR"/>
              <a:t>page </a:t>
            </a:r>
            <a:fld id="{3FF3E072-4547-4464-8084-E4F04D72F803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9" name="Espace réservé du pied de page 5"/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1590675" y="6453188"/>
            <a:ext cx="6561138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NPAPI pour un plugin gpac                      Stanislas Selle - TSI - Telecom Paristech - 2010                           </a:t>
            </a:r>
            <a:endParaRPr lang="fr-FR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fr-FR"/>
              <a:t>page </a:t>
            </a:r>
            <a:fld id="{28A6B153-38E1-4CE8-A0D2-7A3023B5F0CC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5" name="Espace réservé du pied de pag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90675" y="6453188"/>
            <a:ext cx="6561138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NPAPI pour un plugin gpac                      Stanislas Selle - TSI - Telecom Paristech - 2010                           </a:t>
            </a:r>
            <a:endParaRPr lang="fr-FR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fr-FR"/>
              <a:t>page </a:t>
            </a:r>
            <a:fld id="{C6DDD436-036D-4AFC-B45E-DF406FB8E6F8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4" name="Espace réservé du pied de pag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90675" y="6453188"/>
            <a:ext cx="6561138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NPAPI pour un plugin gpac                      Stanislas Selle - TSI - Telecom Paristech - 2010                           </a:t>
            </a:r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B3EEE244-CBED-487E-A654-B1160709569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90675" y="6453188"/>
            <a:ext cx="6561138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NPAPI pour un plugin gpac                      Stanislas Selle - TSI - Telecom Paristech - 2010                           </a:t>
            </a:r>
            <a:endParaRPr lang="fr-FR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fr-FR"/>
              <a:t>page </a:t>
            </a:r>
            <a:fld id="{F8DDAEFB-A923-465D-B43C-FC51DF242E7D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90675" y="6453188"/>
            <a:ext cx="6561138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NPAPI pour un plugin gpac                      Stanislas Selle - TSI - Telecom Paristech - 2010                           </a:t>
            </a:r>
            <a:endParaRPr lang="fr-FR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fr-FR"/>
              <a:t>page </a:t>
            </a:r>
            <a:fld id="{C3D8837B-8458-4265-972B-757D52FC1061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90675" y="6453188"/>
            <a:ext cx="6561138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NPAPI pour un plugin gpac                      Stanislas Selle - TSI - Telecom Paristech - 2010                           </a:t>
            </a:r>
            <a:endParaRPr lang="fr-FR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fr-FR"/>
              <a:t>page </a:t>
            </a:r>
            <a:fld id="{75C90C2F-9FB9-45F6-B07F-2B9F53DE8086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90675" y="6453188"/>
            <a:ext cx="6561138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NPAPI pour un plugin gpac                      Stanislas Selle - TSI - Telecom Paristech - 2010                           </a:t>
            </a:r>
            <a:endParaRPr lang="fr-FR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973888" y="146050"/>
            <a:ext cx="1917700" cy="5967413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219200" y="146050"/>
            <a:ext cx="5602288" cy="5967413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fr-FR"/>
              <a:t>page </a:t>
            </a:r>
            <a:fld id="{EF292D9E-78B8-4BD7-B350-8009499B8B9C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90675" y="6453188"/>
            <a:ext cx="6561138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NPAPI pour un plugin gpac                      Stanislas Selle - TSI - Telecom Paristech - 2010                           </a:t>
            </a:r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219200" y="1617663"/>
            <a:ext cx="3759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30800" y="1617663"/>
            <a:ext cx="3760788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B3EEE244-CBED-487E-A654-B1160709569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Espace réservé du pied de pag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90675" y="6453188"/>
            <a:ext cx="6561138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NPAPI pour un plugin gpac                      Stanislas Selle - TSI - Telecom Paristech - 2010                           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B3EEE244-CBED-487E-A654-B1160709569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Espace réservé du pied de page 5"/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1590675" y="6453188"/>
            <a:ext cx="6561138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NPAPI pour un plugin gpac                      Stanislas Selle - TSI - Telecom Paristech - 2010                           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B3EEE244-CBED-487E-A654-B1160709569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" name="Espace réservé du pied de pag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90675" y="6453188"/>
            <a:ext cx="6561138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NPAPI pour un plugin gpac                      Stanislas Selle - TSI - Telecom Paristech - 2010                           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>
          <a:xfrm>
            <a:off x="1524000" y="6453188"/>
            <a:ext cx="6756400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NPAPI pour un plugin gpac                      Stanislas Selle - TSI - Telecom Paristech - 2010                           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B3EEE244-CBED-487E-A654-B1160709569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1524000" y="6453188"/>
            <a:ext cx="6756400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NPAPI pour un plugin gpac                      Stanislas Selle - TSI - Telecom Paristech - 2010                          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B3EEE244-CBED-487E-A654-B1160709569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1524000" y="6453188"/>
            <a:ext cx="6756400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NPAPI pour un plugin gpac                      Stanislas Selle - TSI - Telecom Paristech - 2010                          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B3EEE244-CBED-487E-A654-B1160709569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98600" y="146050"/>
            <a:ext cx="739140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et modifiez le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617663"/>
            <a:ext cx="7672388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76263" y="6453188"/>
            <a:ext cx="84613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2"/>
                </a:solidFill>
              </a:defRPr>
            </a:lvl1pPr>
          </a:lstStyle>
          <a:p>
            <a:fld id="{B3EEE244-CBED-487E-A654-B1160709569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90675" y="6453188"/>
            <a:ext cx="6561138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NPAPI pour un plugin gpac                      Stanislas Selle - TSI - Telecom Paristech - 2010                           </a:t>
            </a: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4" charset="0"/>
        </a:defRPr>
      </a:lvl9pPr>
    </p:titleStyle>
    <p:bodyStyle>
      <a:lvl1pPr marL="271463" indent="-271463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 2" pitchFamily="4" charset="2"/>
        <a:buChar char="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541338" indent="-268288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Times" pitchFamily="-80" charset="0"/>
        <a:buChar char="•"/>
        <a:defRPr sz="2400">
          <a:solidFill>
            <a:schemeClr val="tx1"/>
          </a:solidFill>
          <a:latin typeface="+mn-lt"/>
          <a:ea typeface="ＭＳ Ｐゴシック" pitchFamily="4" charset="-128"/>
        </a:defRPr>
      </a:lvl2pPr>
      <a:lvl3pPr marL="728663" indent="-185738" algn="l" rtl="0" eaLnBrk="1" fontAlgn="base" hangingPunct="1">
        <a:spcBef>
          <a:spcPct val="80000"/>
        </a:spcBef>
        <a:spcAft>
          <a:spcPct val="0"/>
        </a:spcAft>
        <a:buClr>
          <a:schemeClr val="bg2"/>
        </a:buClr>
        <a:buFont typeface="Arial" pitchFamily="4" charset="0"/>
        <a:buChar char="-"/>
        <a:defRPr sz="2000">
          <a:solidFill>
            <a:schemeClr val="tx1"/>
          </a:solidFill>
          <a:latin typeface="+mn-lt"/>
          <a:ea typeface="ＭＳ Ｐゴシック" pitchFamily="4" charset="-128"/>
        </a:defRPr>
      </a:lvl3pPr>
      <a:lvl4pPr marL="1147763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pitchFamily="4" charset="-128"/>
        </a:defRPr>
      </a:lvl4pPr>
      <a:lvl5pPr marL="1566863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pitchFamily="4" charset="-128"/>
        </a:defRPr>
      </a:lvl5pPr>
      <a:lvl6pPr marL="2024063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pitchFamily="4" charset="-128"/>
        </a:defRPr>
      </a:lvl6pPr>
      <a:lvl7pPr marL="2481263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pitchFamily="4" charset="-128"/>
        </a:defRPr>
      </a:lvl7pPr>
      <a:lvl8pPr marL="2938463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pitchFamily="4" charset="-128"/>
        </a:defRPr>
      </a:lvl8pPr>
      <a:lvl9pPr marL="3395663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pitchFamily="4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36863" y="1236663"/>
            <a:ext cx="6053137" cy="196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et modifiez le titre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36863" y="4237038"/>
            <a:ext cx="6053137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76263" y="6453188"/>
            <a:ext cx="83661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2"/>
                </a:solidFill>
              </a:defRPr>
            </a:lvl1pPr>
          </a:lstStyle>
          <a:p>
            <a:r>
              <a:rPr lang="fr-FR"/>
              <a:t>page </a:t>
            </a:r>
            <a:fld id="{AF0C9F98-53F5-4BF1-AE59-0F6A6FC89D48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90675" y="6453188"/>
            <a:ext cx="6561138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NPAPI pour un plugin gpac                      Stanislas Selle - TSI - Telecom Paristech - 2010                           </a:t>
            </a:r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4" charset="0"/>
        </a:defRPr>
      </a:lvl9pPr>
    </p:titleStyle>
    <p:bodyStyle>
      <a:lvl1pPr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 2" pitchFamily="4" charset="2"/>
        <a:defRPr sz="2400" b="1">
          <a:solidFill>
            <a:srgbClr val="DA6667"/>
          </a:solidFill>
          <a:latin typeface="+mn-lt"/>
          <a:ea typeface="+mn-ea"/>
          <a:cs typeface="+mn-cs"/>
        </a:defRPr>
      </a:lvl1pPr>
      <a:lvl2pPr marL="27305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 2" pitchFamily="4" charset="2"/>
        <a:defRPr sz="1200" b="1">
          <a:solidFill>
            <a:schemeClr val="tx2"/>
          </a:solidFill>
          <a:latin typeface="+mn-lt"/>
          <a:ea typeface="ＭＳ Ｐゴシック" pitchFamily="4" charset="-128"/>
        </a:defRPr>
      </a:lvl2pPr>
      <a:lvl3pPr marL="542925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 2" pitchFamily="4" charset="2"/>
        <a:defRPr sz="1200" b="1">
          <a:solidFill>
            <a:schemeClr val="tx2"/>
          </a:solidFill>
          <a:latin typeface="+mn-lt"/>
          <a:ea typeface="ＭＳ Ｐゴシック" pitchFamily="4" charset="-128"/>
        </a:defRPr>
      </a:lvl3pPr>
      <a:lvl4pPr marL="1371600" indent="60325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 2" pitchFamily="4" charset="2"/>
        <a:defRPr sz="1200" b="1">
          <a:solidFill>
            <a:schemeClr val="tx2"/>
          </a:solidFill>
          <a:latin typeface="+mn-lt"/>
          <a:ea typeface="ＭＳ Ｐゴシック" pitchFamily="4" charset="-128"/>
        </a:defRPr>
      </a:lvl4pPr>
      <a:lvl5pPr marL="1828800" indent="11113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 2" pitchFamily="4" charset="2"/>
        <a:defRPr sz="1200" b="1">
          <a:solidFill>
            <a:schemeClr val="tx2"/>
          </a:solidFill>
          <a:latin typeface="+mn-lt"/>
          <a:ea typeface="ＭＳ Ｐゴシック" pitchFamily="4" charset="-128"/>
        </a:defRPr>
      </a:lvl5pPr>
      <a:lvl6pPr marL="2286000" indent="11113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 2" pitchFamily="4" charset="2"/>
        <a:defRPr sz="1200" b="1">
          <a:solidFill>
            <a:schemeClr val="tx2"/>
          </a:solidFill>
          <a:latin typeface="+mn-lt"/>
          <a:ea typeface="ＭＳ Ｐゴシック" pitchFamily="4" charset="-128"/>
        </a:defRPr>
      </a:lvl6pPr>
      <a:lvl7pPr marL="2743200" indent="11113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 2" pitchFamily="4" charset="2"/>
        <a:defRPr sz="1200" b="1">
          <a:solidFill>
            <a:schemeClr val="tx2"/>
          </a:solidFill>
          <a:latin typeface="+mn-lt"/>
          <a:ea typeface="ＭＳ Ｐゴシック" pitchFamily="4" charset="-128"/>
        </a:defRPr>
      </a:lvl7pPr>
      <a:lvl8pPr marL="3200400" indent="11113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 2" pitchFamily="4" charset="2"/>
        <a:defRPr sz="1200" b="1">
          <a:solidFill>
            <a:schemeClr val="tx2"/>
          </a:solidFill>
          <a:latin typeface="+mn-lt"/>
          <a:ea typeface="ＭＳ Ｐゴシック" pitchFamily="4" charset="-128"/>
        </a:defRPr>
      </a:lvl8pPr>
      <a:lvl9pPr marL="3657600" indent="11113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 2" pitchFamily="4" charset="2"/>
        <a:defRPr sz="1200" b="1">
          <a:solidFill>
            <a:schemeClr val="tx2"/>
          </a:solidFill>
          <a:latin typeface="+mn-lt"/>
          <a:ea typeface="ＭＳ Ｐゴシック" pitchFamily="4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97013" y="146050"/>
            <a:ext cx="739140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et modifiez le titre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617663"/>
            <a:ext cx="7672388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76263" y="6453188"/>
            <a:ext cx="83661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2"/>
                </a:solidFill>
              </a:defRPr>
            </a:lvl1pPr>
          </a:lstStyle>
          <a:p>
            <a:r>
              <a:rPr lang="fr-FR"/>
              <a:t>page </a:t>
            </a:r>
            <a:fld id="{9AA4915D-41E5-48B0-8F72-8556C20F8D33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" name="Espace réservé du pied de pag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90675" y="6453188"/>
            <a:ext cx="6561138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NPAPI pour un plugin gpac                      Stanislas Selle - TSI - Telecom Paristech - 2010                           </a:t>
            </a:r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DA666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DA6667"/>
          </a:solidFill>
          <a:latin typeface="Arial" pitchFamily="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DA6667"/>
          </a:solidFill>
          <a:latin typeface="Arial" pitchFamily="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DA6667"/>
          </a:solidFill>
          <a:latin typeface="Arial" pitchFamily="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DA6667"/>
          </a:solidFill>
          <a:latin typeface="Arial" pitchFamily="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DA6667"/>
          </a:solidFill>
          <a:latin typeface="Arial" pitchFamily="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DA6667"/>
          </a:solidFill>
          <a:latin typeface="Arial" pitchFamily="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DA6667"/>
          </a:solidFill>
          <a:latin typeface="Arial" pitchFamily="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DA6667"/>
          </a:solidFill>
          <a:latin typeface="Arial" pitchFamily="4" charset="0"/>
        </a:defRPr>
      </a:lvl9pPr>
    </p:titleStyle>
    <p:bodyStyle>
      <a:lvl1pPr marL="271463" indent="-271463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 2" pitchFamily="4" charset="2"/>
        <a:buChar char="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541338" indent="-268288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Times" pitchFamily="-80" charset="0"/>
        <a:buChar char="•"/>
        <a:defRPr sz="2400">
          <a:solidFill>
            <a:schemeClr val="tx1"/>
          </a:solidFill>
          <a:latin typeface="+mn-lt"/>
          <a:ea typeface="ＭＳ Ｐゴシック" pitchFamily="4" charset="-128"/>
        </a:defRPr>
      </a:lvl2pPr>
      <a:lvl3pPr marL="728663" indent="-185738" algn="l" rtl="0" eaLnBrk="1" fontAlgn="base" hangingPunct="1">
        <a:spcBef>
          <a:spcPct val="80000"/>
        </a:spcBef>
        <a:spcAft>
          <a:spcPct val="0"/>
        </a:spcAft>
        <a:buClr>
          <a:schemeClr val="bg2"/>
        </a:buClr>
        <a:buFont typeface="Arial" pitchFamily="4" charset="0"/>
        <a:buChar char="-"/>
        <a:defRPr sz="2000">
          <a:solidFill>
            <a:schemeClr val="tx1"/>
          </a:solidFill>
          <a:latin typeface="+mn-lt"/>
          <a:ea typeface="ＭＳ Ｐゴシック" pitchFamily="4" charset="-128"/>
        </a:defRPr>
      </a:lvl3pPr>
      <a:lvl4pPr marL="1660525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pitchFamily="4" charset="-128"/>
        </a:defRPr>
      </a:lvl4pPr>
      <a:lvl5pPr marL="2068513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pitchFamily="4" charset="-128"/>
        </a:defRPr>
      </a:lvl5pPr>
      <a:lvl6pPr marL="2525713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pitchFamily="4" charset="-128"/>
        </a:defRPr>
      </a:lvl6pPr>
      <a:lvl7pPr marL="2982913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pitchFamily="4" charset="-128"/>
        </a:defRPr>
      </a:lvl7pPr>
      <a:lvl8pPr marL="3440113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pitchFamily="4" charset="-128"/>
        </a:defRPr>
      </a:lvl8pPr>
      <a:lvl9pPr marL="3897313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pitchFamily="4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developer.mozilla.org/en/NULL_TO_NPVARIANT" TargetMode="External"/><Relationship Id="rId3" Type="http://schemas.openxmlformats.org/officeDocument/2006/relationships/hyperlink" Target="https://developer.mozilla.org/en/NPVARIANT_TO_INT32" TargetMode="External"/><Relationship Id="rId7" Type="http://schemas.openxmlformats.org/officeDocument/2006/relationships/hyperlink" Target="https://developer.mozilla.org/en/VOID_TO_NPVARIANT" TargetMode="External"/><Relationship Id="rId2" Type="http://schemas.openxmlformats.org/officeDocument/2006/relationships/hyperlink" Target="https://developer.mozilla.org/en/NPVARIANT_TO_BOOLEA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eveloper.mozilla.org/en/NPVARIANT_TO_OBJECT" TargetMode="External"/><Relationship Id="rId5" Type="http://schemas.openxmlformats.org/officeDocument/2006/relationships/hyperlink" Target="https://developer.mozilla.org/en/NPVARIANT_TO_STRING" TargetMode="External"/><Relationship Id="rId10" Type="http://schemas.openxmlformats.org/officeDocument/2006/relationships/hyperlink" Target="https://developer.mozilla.org/en/INT32_TO_NPVARIANT" TargetMode="External"/><Relationship Id="rId4" Type="http://schemas.openxmlformats.org/officeDocument/2006/relationships/hyperlink" Target="https://developer.mozilla.org/en/NPVARIANT_TO_DOUBLE" TargetMode="External"/><Relationship Id="rId9" Type="http://schemas.openxmlformats.org/officeDocument/2006/relationships/hyperlink" Target="https://developer.mozilla.org/en/BOOLEAN_TO_NPVARIANT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developer.mozilla.org/en/Gecko_Plugin_API_Referenc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HbbTvBrowserPlugin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U</a:t>
            </a:r>
            <a:r>
              <a:rPr lang="en-US" sz="2400" dirty="0" err="1" smtClean="0"/>
              <a:t>ne</a:t>
            </a:r>
            <a:r>
              <a:rPr lang="en-US" sz="2400" dirty="0" smtClean="0"/>
              <a:t> </a:t>
            </a:r>
            <a:r>
              <a:rPr lang="en-US" sz="2400" dirty="0" err="1" smtClean="0"/>
              <a:t>utilisation</a:t>
            </a:r>
            <a:r>
              <a:rPr lang="en-US" sz="2400" dirty="0" smtClean="0"/>
              <a:t> </a:t>
            </a:r>
            <a:r>
              <a:rPr lang="en-US" sz="2400" dirty="0" err="1" smtClean="0"/>
              <a:t>avancée</a:t>
            </a:r>
            <a:r>
              <a:rPr lang="en-US" sz="2400" dirty="0" smtClean="0"/>
              <a:t> de NPAPI</a:t>
            </a:r>
            <a:endParaRPr lang="fr-FR" sz="24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Stanislas</a:t>
            </a:r>
            <a:r>
              <a:rPr lang="en-US" dirty="0" smtClean="0"/>
              <a:t> </a:t>
            </a:r>
            <a:r>
              <a:rPr lang="en-US" dirty="0" err="1" smtClean="0"/>
              <a:t>Selle</a:t>
            </a:r>
            <a:endParaRPr lang="en-US" dirty="0" smtClean="0"/>
          </a:p>
          <a:p>
            <a:r>
              <a:rPr lang="en-US" dirty="0" smtClean="0"/>
              <a:t>8</a:t>
            </a:r>
            <a:r>
              <a:rPr lang="en-US" dirty="0" smtClean="0"/>
              <a:t> </a:t>
            </a:r>
            <a:r>
              <a:rPr lang="en-US" dirty="0" err="1" smtClean="0"/>
              <a:t>Novembre</a:t>
            </a:r>
            <a:r>
              <a:rPr lang="en-US" dirty="0" smtClean="0"/>
              <a:t> 2011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Architecture de </a:t>
            </a:r>
            <a:r>
              <a:rPr lang="fr-FR" dirty="0" err="1" smtClean="0"/>
              <a:t>HbbTVBrowserPlugin</a:t>
            </a:r>
            <a:endParaRPr lang="fr-FR" dirty="0" smtClean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068" cy="4968552"/>
          </a:xfrm>
        </p:spPr>
        <p:txBody>
          <a:bodyPr/>
          <a:lstStyle/>
          <a:p>
            <a:pPr>
              <a:buNone/>
            </a:pPr>
            <a:endParaRPr lang="fr-FR" dirty="0" smtClean="0"/>
          </a:p>
          <a:p>
            <a:pPr lvl="1"/>
            <a:r>
              <a:rPr lang="fr-FR" dirty="0" smtClean="0"/>
              <a:t>L’entrée : </a:t>
            </a:r>
            <a:r>
              <a:rPr lang="fr-FR" dirty="0" err="1" smtClean="0"/>
              <a:t>Hbbtvbrowserplugin.c</a:t>
            </a:r>
            <a:r>
              <a:rPr lang="fr-FR" dirty="0" smtClean="0"/>
              <a:t> (.h)</a:t>
            </a:r>
          </a:p>
          <a:p>
            <a:pPr lvl="3"/>
            <a:r>
              <a:rPr lang="fr-FR" dirty="0" smtClean="0"/>
              <a:t>Les mime type, les fonctions d’initialisation</a:t>
            </a:r>
          </a:p>
          <a:p>
            <a:pPr lvl="3"/>
            <a:endParaRPr lang="fr-FR" dirty="0" smtClean="0"/>
          </a:p>
          <a:p>
            <a:pPr lvl="1"/>
            <a:r>
              <a:rPr lang="fr-FR" dirty="0" smtClean="0"/>
              <a:t>Les extensions à chaque objet : </a:t>
            </a:r>
            <a:r>
              <a:rPr lang="fr-FR" i="1" dirty="0" err="1" smtClean="0"/>
              <a:t>oipfapplicationmanager.c</a:t>
            </a:r>
            <a:r>
              <a:rPr lang="fr-FR" dirty="0" smtClean="0"/>
              <a:t>, </a:t>
            </a:r>
            <a:r>
              <a:rPr lang="fr-FR" i="1" dirty="0" err="1" smtClean="0"/>
              <a:t>oipfconfiguration.c</a:t>
            </a:r>
            <a:r>
              <a:rPr lang="fr-FR" dirty="0" smtClean="0"/>
              <a:t>, </a:t>
            </a:r>
            <a:r>
              <a:rPr lang="fr-FR" i="1" dirty="0" err="1" smtClean="0"/>
              <a:t>videobroadcast.c</a:t>
            </a:r>
            <a:r>
              <a:rPr lang="fr-FR" dirty="0" smtClean="0"/>
              <a:t> …</a:t>
            </a:r>
          </a:p>
          <a:p>
            <a:pPr lvl="1"/>
            <a:endParaRPr lang="fr-FR" dirty="0" smtClean="0"/>
          </a:p>
          <a:p>
            <a:pPr lvl="1"/>
            <a:r>
              <a:rPr lang="fr-FR" dirty="0" smtClean="0"/>
              <a:t>Les extensions de classes et d’objet : </a:t>
            </a:r>
            <a:r>
              <a:rPr lang="fr-FR" dirty="0" err="1" smtClean="0"/>
              <a:t>application.c</a:t>
            </a:r>
            <a:r>
              <a:rPr lang="fr-FR" dirty="0" smtClean="0"/>
              <a:t>, </a:t>
            </a:r>
            <a:r>
              <a:rPr lang="fr-FR" i="1" dirty="0" err="1" smtClean="0"/>
              <a:t>keyset.c</a:t>
            </a:r>
            <a:r>
              <a:rPr lang="fr-FR" dirty="0" smtClean="0"/>
              <a:t>, …</a:t>
            </a:r>
          </a:p>
          <a:p>
            <a:pPr lvl="1"/>
            <a:endParaRPr lang="fr-FR" dirty="0" smtClean="0"/>
          </a:p>
          <a:p>
            <a:pPr lvl="1"/>
            <a:r>
              <a:rPr lang="fr-FR" dirty="0" smtClean="0"/>
              <a:t>L’api pour callback depuis le terminal :</a:t>
            </a:r>
            <a:r>
              <a:rPr lang="fr-FR" i="1" dirty="0" err="1" smtClean="0"/>
              <a:t>hbbtvbrowserpluginapi.c</a:t>
            </a:r>
            <a:endParaRPr lang="fr-FR" i="1" dirty="0" smtClean="0"/>
          </a:p>
          <a:p>
            <a:pPr lvl="2">
              <a:buNone/>
            </a:pPr>
            <a:endParaRPr lang="fr-FR" dirty="0" smtClean="0"/>
          </a:p>
          <a:p>
            <a:pPr lvl="3"/>
            <a:endParaRPr lang="fr-FR" dirty="0" smtClean="0"/>
          </a:p>
          <a:p>
            <a:pPr lvl="2"/>
            <a:endParaRPr lang="fr-FR" dirty="0" smtClean="0"/>
          </a:p>
          <a:p>
            <a:pPr lvl="2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EEE244-CBED-487E-A654-B11607095691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 err="1" smtClean="0"/>
              <a:t>HbbTVBrowser</a:t>
            </a:r>
            <a:r>
              <a:rPr lang="fr-FR" dirty="0" smtClean="0"/>
              <a:t> plugin et NPAPI 	Stanislas Selle - TSI - Telecom </a:t>
            </a:r>
            <a:r>
              <a:rPr lang="fr-FR" dirty="0" err="1" smtClean="0"/>
              <a:t>Paristech</a:t>
            </a:r>
            <a:r>
              <a:rPr lang="fr-FR" dirty="0" smtClean="0"/>
              <a:t> - 2011 </a:t>
            </a:r>
          </a:p>
          <a:p>
            <a:r>
              <a:rPr lang="fr-FR" dirty="0" smtClean="0"/>
              <a:t>                          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Architecture de </a:t>
            </a:r>
            <a:r>
              <a:rPr lang="fr-FR" dirty="0" err="1" smtClean="0"/>
              <a:t>HbbTVBrowserPlugin</a:t>
            </a: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EEE244-CBED-487E-A654-B11607095691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 err="1" smtClean="0"/>
              <a:t>HbbTVBrowser</a:t>
            </a:r>
            <a:r>
              <a:rPr lang="fr-FR" dirty="0" smtClean="0"/>
              <a:t> plugin et NPAPI 	Stanislas Selle - TSI - Telecom </a:t>
            </a:r>
            <a:r>
              <a:rPr lang="fr-FR" dirty="0" err="1" smtClean="0"/>
              <a:t>Paristech</a:t>
            </a:r>
            <a:r>
              <a:rPr lang="fr-FR" dirty="0" smtClean="0"/>
              <a:t> - 2011 </a:t>
            </a:r>
          </a:p>
          <a:p>
            <a:r>
              <a:rPr lang="fr-FR" dirty="0" smtClean="0"/>
              <a:t>                           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683568" y="1484784"/>
            <a:ext cx="7672388" cy="4464496"/>
          </a:xfrm>
        </p:spPr>
        <p:txBody>
          <a:bodyPr/>
          <a:lstStyle/>
          <a:p>
            <a:endParaRPr lang="fr-FR" sz="1600" dirty="0" smtClean="0"/>
          </a:p>
          <a:p>
            <a:r>
              <a:rPr lang="fr-FR" dirty="0" smtClean="0"/>
              <a:t>Les requêtes sur le plugin ont lieu : </a:t>
            </a:r>
          </a:p>
          <a:p>
            <a:pPr lvl="1"/>
            <a:r>
              <a:rPr lang="fr-FR" sz="2000" dirty="0" smtClean="0"/>
              <a:t>Lors du </a:t>
            </a:r>
            <a:r>
              <a:rPr lang="fr-FR" sz="2000" dirty="0" smtClean="0"/>
              <a:t>chargement</a:t>
            </a:r>
          </a:p>
          <a:p>
            <a:pPr lvl="1">
              <a:buNone/>
            </a:pPr>
            <a:endParaRPr lang="fr-FR" sz="2000" dirty="0" smtClean="0"/>
          </a:p>
          <a:p>
            <a:pPr lvl="1"/>
            <a:r>
              <a:rPr lang="fr-FR" sz="2000" dirty="0" smtClean="0"/>
              <a:t>Lors d’un appel sur une </a:t>
            </a:r>
            <a:r>
              <a:rPr lang="fr-FR" sz="2000" dirty="0" smtClean="0"/>
              <a:t>propriété</a:t>
            </a:r>
          </a:p>
          <a:p>
            <a:pPr lvl="1">
              <a:buNone/>
            </a:pPr>
            <a:r>
              <a:rPr lang="fr-FR" sz="2000" dirty="0" smtClean="0"/>
              <a:t>		</a:t>
            </a:r>
            <a:r>
              <a:rPr lang="fr-FR" sz="1600" i="1" dirty="0" err="1" smtClean="0"/>
              <a:t>videoelt.fullScreen</a:t>
            </a:r>
            <a:r>
              <a:rPr lang="fr-FR" sz="1600" i="1" dirty="0" smtClean="0"/>
              <a:t>	</a:t>
            </a:r>
            <a:r>
              <a:rPr lang="fr-FR" sz="1400" i="1" dirty="0" smtClean="0"/>
              <a:t>	</a:t>
            </a:r>
            <a:r>
              <a:rPr lang="fr-FR" sz="1400" i="1" smtClean="0"/>
              <a:t>	</a:t>
            </a:r>
          </a:p>
          <a:p>
            <a:pPr lvl="1">
              <a:buNone/>
            </a:pPr>
            <a:endParaRPr lang="fr-FR" sz="1400" i="1" dirty="0" smtClean="0"/>
          </a:p>
          <a:p>
            <a:pPr lvl="1"/>
            <a:r>
              <a:rPr lang="fr-FR" sz="2000" dirty="0" smtClean="0"/>
              <a:t>Lors d’un appel d’une </a:t>
            </a:r>
            <a:r>
              <a:rPr lang="fr-FR" sz="2000" dirty="0" smtClean="0"/>
              <a:t>méthode</a:t>
            </a:r>
          </a:p>
          <a:p>
            <a:pPr lvl="3">
              <a:buNone/>
            </a:pPr>
            <a:r>
              <a:rPr lang="fr-FR" sz="1600" i="1" dirty="0" err="1" smtClean="0"/>
              <a:t>videoelt.setFullScreen</a:t>
            </a:r>
            <a:r>
              <a:rPr lang="fr-FR" sz="1600" i="1" dirty="0" smtClean="0"/>
              <a:t>(false</a:t>
            </a:r>
            <a:r>
              <a:rPr lang="fr-FR" sz="1600" i="1" dirty="0" smtClean="0"/>
              <a:t>);</a:t>
            </a:r>
          </a:p>
          <a:p>
            <a:pPr lvl="3">
              <a:buNone/>
            </a:pPr>
            <a:endParaRPr lang="fr-FR" sz="1600" i="1" dirty="0" smtClean="0"/>
          </a:p>
          <a:p>
            <a:pPr lvl="1"/>
            <a:r>
              <a:rPr lang="fr-FR" sz="2000" dirty="0" smtClean="0"/>
              <a:t>Lors de la fin de session.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Architecture de </a:t>
            </a:r>
            <a:r>
              <a:rPr lang="fr-FR" dirty="0" err="1" smtClean="0"/>
              <a:t>HbbTVBrowserPlugin</a:t>
            </a: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EEE244-CBED-487E-A654-B11607095691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 err="1" smtClean="0"/>
              <a:t>HbbTVBrowser</a:t>
            </a:r>
            <a:r>
              <a:rPr lang="fr-FR" dirty="0" smtClean="0"/>
              <a:t> plugin et NPAPI 	Stanislas Selle - TSI - Telecom </a:t>
            </a:r>
            <a:r>
              <a:rPr lang="fr-FR" dirty="0" err="1" smtClean="0"/>
              <a:t>Paristech</a:t>
            </a:r>
            <a:r>
              <a:rPr lang="fr-FR" dirty="0" smtClean="0"/>
              <a:t> - 2011 </a:t>
            </a:r>
          </a:p>
          <a:p>
            <a:r>
              <a:rPr lang="fr-FR" dirty="0" smtClean="0"/>
              <a:t>                           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683568" y="1268760"/>
            <a:ext cx="7672388" cy="5040560"/>
          </a:xfrm>
        </p:spPr>
        <p:txBody>
          <a:bodyPr/>
          <a:lstStyle/>
          <a:p>
            <a:r>
              <a:rPr lang="fr-FR" sz="2000" dirty="0" smtClean="0"/>
              <a:t>Chargement d’une page avec des objets </a:t>
            </a:r>
            <a:r>
              <a:rPr lang="fr-FR" sz="2000" dirty="0" err="1" smtClean="0"/>
              <a:t>hbbtv</a:t>
            </a:r>
            <a:endParaRPr lang="fr-FR" sz="2000" dirty="0" smtClean="0"/>
          </a:p>
          <a:p>
            <a:pPr>
              <a:buNone/>
            </a:pPr>
            <a:endParaRPr lang="fr-FR" sz="2000" dirty="0" smtClean="0"/>
          </a:p>
          <a:p>
            <a:pPr>
              <a:buNone/>
            </a:pPr>
            <a:r>
              <a:rPr lang="fr-FR" sz="1200" i="1" dirty="0" smtClean="0"/>
              <a:t>	</a:t>
            </a:r>
            <a:r>
              <a:rPr lang="fr-FR" sz="1400" i="1" dirty="0" smtClean="0"/>
              <a:t>&lt;</a:t>
            </a:r>
            <a:r>
              <a:rPr lang="fr-FR" sz="1400" i="1" dirty="0" err="1" smtClean="0"/>
              <a:t>object</a:t>
            </a:r>
            <a:r>
              <a:rPr lang="fr-FR" sz="1400" i="1" dirty="0" smtClean="0"/>
              <a:t> type="application/</a:t>
            </a:r>
            <a:r>
              <a:rPr lang="fr-FR" sz="1400" i="1" dirty="0" err="1" smtClean="0"/>
              <a:t>oipfApplicationManager</a:t>
            </a:r>
            <a:r>
              <a:rPr lang="fr-FR" sz="1400" i="1" dirty="0" smtClean="0"/>
              <a:t>" id="</a:t>
            </a:r>
            <a:r>
              <a:rPr lang="fr-FR" sz="1400" i="1" dirty="0" err="1" smtClean="0"/>
              <a:t>oipfAppMan</a:t>
            </a:r>
            <a:r>
              <a:rPr lang="fr-FR" sz="1400" i="1" dirty="0" smtClean="0"/>
              <a:t>"&gt;&lt;/</a:t>
            </a:r>
            <a:r>
              <a:rPr lang="fr-FR" sz="1400" i="1" dirty="0" err="1" smtClean="0"/>
              <a:t>object</a:t>
            </a:r>
            <a:r>
              <a:rPr lang="fr-FR" sz="1400" i="1" dirty="0" smtClean="0"/>
              <a:t>&gt;</a:t>
            </a:r>
          </a:p>
          <a:p>
            <a:pPr>
              <a:buNone/>
            </a:pPr>
            <a:endParaRPr lang="fr-FR" sz="1200" i="1" dirty="0" smtClean="0"/>
          </a:p>
          <a:p>
            <a:pPr lvl="1"/>
            <a:r>
              <a:rPr lang="fr-FR" sz="1600" dirty="0" smtClean="0"/>
              <a:t>Le navigateur recherche le  plugin avec </a:t>
            </a:r>
            <a:r>
              <a:rPr lang="fr-FR" sz="1600" dirty="0" err="1" smtClean="0"/>
              <a:t>mimetype</a:t>
            </a:r>
            <a:r>
              <a:rPr lang="fr-FR" sz="1600" dirty="0" smtClean="0"/>
              <a:t> associé  </a:t>
            </a:r>
            <a:endParaRPr lang="en-US" sz="1600" b="1" i="1" dirty="0" smtClean="0"/>
          </a:p>
          <a:p>
            <a:pPr lvl="1"/>
            <a:r>
              <a:rPr lang="fr-FR" sz="1600" dirty="0" smtClean="0"/>
              <a:t>Appel de </a:t>
            </a:r>
            <a:r>
              <a:rPr lang="fr-FR" sz="1600" dirty="0" err="1" smtClean="0"/>
              <a:t>NPP_New</a:t>
            </a:r>
            <a:r>
              <a:rPr lang="fr-FR" sz="1600" dirty="0" smtClean="0"/>
              <a:t> (</a:t>
            </a:r>
            <a:r>
              <a:rPr lang="fr-FR" sz="1600" i="1" dirty="0" err="1" smtClean="0"/>
              <a:t>pluginType</a:t>
            </a:r>
            <a:r>
              <a:rPr lang="fr-FR" sz="1600" i="1" dirty="0" smtClean="0"/>
              <a:t>, </a:t>
            </a:r>
            <a:r>
              <a:rPr lang="fr-FR" sz="1600" i="1" dirty="0" err="1" smtClean="0"/>
              <a:t>npp</a:t>
            </a:r>
            <a:r>
              <a:rPr lang="fr-FR" sz="1600" i="1" dirty="0" smtClean="0"/>
              <a:t>, mode, </a:t>
            </a:r>
            <a:r>
              <a:rPr lang="fr-FR" sz="1600" i="1" dirty="0" err="1" smtClean="0"/>
              <a:t>argc</a:t>
            </a:r>
            <a:r>
              <a:rPr lang="fr-FR" sz="1600" i="1" dirty="0" smtClean="0"/>
              <a:t>, </a:t>
            </a:r>
            <a:r>
              <a:rPr lang="fr-FR" sz="1600" i="1" dirty="0" err="1" smtClean="0"/>
              <a:t>agrn</a:t>
            </a:r>
            <a:r>
              <a:rPr lang="fr-FR" sz="1600" i="1" dirty="0" smtClean="0"/>
              <a:t>, </a:t>
            </a:r>
            <a:r>
              <a:rPr lang="fr-FR" sz="1600" i="1" dirty="0" err="1" smtClean="0"/>
              <a:t>argv</a:t>
            </a:r>
            <a:r>
              <a:rPr lang="fr-FR" sz="1600" i="1" dirty="0" smtClean="0"/>
              <a:t>, </a:t>
            </a:r>
            <a:r>
              <a:rPr lang="fr-FR" sz="1600" i="1" dirty="0" err="1" smtClean="0"/>
              <a:t>saved</a:t>
            </a:r>
            <a:r>
              <a:rPr lang="fr-FR" sz="1600" i="1" dirty="0" smtClean="0"/>
              <a:t>)</a:t>
            </a:r>
          </a:p>
          <a:p>
            <a:pPr lvl="2"/>
            <a:r>
              <a:rPr lang="fr-FR" sz="1400" dirty="0" smtClean="0"/>
              <a:t>Création de </a:t>
            </a:r>
            <a:r>
              <a:rPr lang="fr-FR" sz="1400" dirty="0" err="1" smtClean="0"/>
              <a:t>NPObject</a:t>
            </a:r>
            <a:r>
              <a:rPr lang="fr-FR" sz="1400" dirty="0" smtClean="0"/>
              <a:t> (</a:t>
            </a:r>
            <a:r>
              <a:rPr lang="fr-FR" sz="1400" dirty="0" err="1" smtClean="0"/>
              <a:t>createobject</a:t>
            </a:r>
            <a:r>
              <a:rPr lang="fr-FR" sz="1400" dirty="0" smtClean="0"/>
              <a:t>) , et association des fonctions jointes</a:t>
            </a:r>
          </a:p>
          <a:p>
            <a:pPr lvl="3"/>
            <a:endParaRPr lang="fr-FR" sz="1200" dirty="0" smtClean="0"/>
          </a:p>
          <a:p>
            <a:pPr lvl="3"/>
            <a:r>
              <a:rPr lang="fr-FR" sz="1200" dirty="0" smtClean="0"/>
              <a:t>Appel  </a:t>
            </a:r>
            <a:r>
              <a:rPr lang="fr-FR" sz="1200" i="1" dirty="0" err="1" smtClean="0"/>
              <a:t>Allocate</a:t>
            </a:r>
            <a:r>
              <a:rPr lang="fr-FR" sz="1200" dirty="0" smtClean="0"/>
              <a:t> avec un </a:t>
            </a:r>
            <a:r>
              <a:rPr lang="fr-FR" sz="1200" dirty="0" err="1" smtClean="0"/>
              <a:t>NpClass</a:t>
            </a:r>
            <a:r>
              <a:rPr lang="fr-FR" sz="1200" dirty="0" smtClean="0"/>
              <a:t> défini</a:t>
            </a:r>
          </a:p>
          <a:p>
            <a:pPr lvl="3"/>
            <a:endParaRPr lang="fr-FR" sz="1200" dirty="0" smtClean="0"/>
          </a:p>
          <a:p>
            <a:pPr lvl="4">
              <a:buNone/>
            </a:pPr>
            <a:r>
              <a:rPr lang="fr-FR" sz="1200" i="1" dirty="0" smtClean="0"/>
              <a:t>if (</a:t>
            </a:r>
            <a:r>
              <a:rPr lang="fr-FR" sz="1200" i="1" dirty="0" err="1" smtClean="0"/>
              <a:t>strcmp</a:t>
            </a:r>
            <a:r>
              <a:rPr lang="fr-FR" sz="1200" i="1" dirty="0" smtClean="0"/>
              <a:t>(</a:t>
            </a:r>
            <a:r>
              <a:rPr lang="fr-FR" sz="1200" i="1" dirty="0" err="1" smtClean="0"/>
              <a:t>argv</a:t>
            </a:r>
            <a:r>
              <a:rPr lang="fr-FR" sz="1200" i="1" dirty="0" smtClean="0"/>
              <a:t>[i], "application/</a:t>
            </a:r>
            <a:r>
              <a:rPr lang="fr-FR" sz="1200" i="1" dirty="0" err="1" smtClean="0"/>
              <a:t>oipfApplicationManager</a:t>
            </a:r>
            <a:r>
              <a:rPr lang="fr-FR" sz="1200" i="1" dirty="0" smtClean="0"/>
              <a:t>") == 0)	</a:t>
            </a:r>
          </a:p>
          <a:p>
            <a:pPr lvl="4">
              <a:buNone/>
            </a:pPr>
            <a:r>
              <a:rPr lang="fr-FR" sz="1200" i="1" dirty="0" smtClean="0"/>
              <a:t>{</a:t>
            </a:r>
          </a:p>
          <a:p>
            <a:pPr lvl="4">
              <a:buNone/>
            </a:pPr>
            <a:r>
              <a:rPr lang="fr-FR" sz="1200" i="1" dirty="0" smtClean="0"/>
              <a:t>	</a:t>
            </a:r>
            <a:r>
              <a:rPr lang="fr-FR" sz="1200" i="1" dirty="0" err="1" smtClean="0"/>
              <a:t>obj</a:t>
            </a:r>
            <a:r>
              <a:rPr lang="fr-FR" sz="1200" i="1" dirty="0" smtClean="0"/>
              <a:t> = </a:t>
            </a:r>
            <a:r>
              <a:rPr lang="fr-FR" sz="1200" i="1" dirty="0" err="1" smtClean="0"/>
              <a:t>sBrowserFuncs</a:t>
            </a:r>
            <a:r>
              <a:rPr lang="fr-FR" sz="1200" i="1" dirty="0" smtClean="0"/>
              <a:t>-&gt;</a:t>
            </a:r>
            <a:r>
              <a:rPr lang="fr-FR" sz="1200" i="1" dirty="0" err="1" smtClean="0"/>
              <a:t>createobject</a:t>
            </a:r>
            <a:r>
              <a:rPr lang="fr-FR" sz="1200" i="1" dirty="0" smtClean="0"/>
              <a:t>(instance, </a:t>
            </a:r>
            <a:r>
              <a:rPr lang="fr-FR" sz="1200" i="1" dirty="0" err="1" smtClean="0"/>
              <a:t>fillOAMpclass</a:t>
            </a:r>
            <a:r>
              <a:rPr lang="fr-FR" sz="1200" i="1" dirty="0" smtClean="0"/>
              <a:t>());	</a:t>
            </a:r>
          </a:p>
          <a:p>
            <a:pPr lvl="4">
              <a:buNone/>
            </a:pPr>
            <a:r>
              <a:rPr lang="fr-FR" sz="1200" i="1" dirty="0" smtClean="0"/>
              <a:t>}</a:t>
            </a:r>
          </a:p>
          <a:p>
            <a:pPr lvl="2"/>
            <a:r>
              <a:rPr lang="fr-FR" sz="1400" dirty="0" smtClean="0"/>
              <a:t>Sauvegarde dans le </a:t>
            </a:r>
            <a:r>
              <a:rPr lang="fr-FR" sz="1400" dirty="0" err="1" smtClean="0"/>
              <a:t>pdata</a:t>
            </a:r>
            <a:r>
              <a:rPr lang="fr-FR" sz="1400" dirty="0" smtClean="0"/>
              <a:t> de l’instance d’un objet  </a:t>
            </a:r>
            <a:r>
              <a:rPr lang="fr-FR" sz="1400" b="1" dirty="0" err="1" smtClean="0"/>
              <a:t>HbbTVPluginData</a:t>
            </a:r>
            <a:r>
              <a:rPr lang="fr-FR" sz="1000" i="1" dirty="0" smtClean="0"/>
              <a:t>	</a:t>
            </a:r>
          </a:p>
          <a:p>
            <a:pPr lvl="3">
              <a:buNone/>
            </a:pPr>
            <a:r>
              <a:rPr lang="fr-FR" sz="1200" i="1" dirty="0" smtClean="0"/>
              <a:t>	</a:t>
            </a:r>
            <a:r>
              <a:rPr lang="fr-FR" sz="1200" i="1" dirty="0" err="1" smtClean="0"/>
              <a:t>NPObject</a:t>
            </a:r>
            <a:r>
              <a:rPr lang="fr-FR" sz="1200" i="1" dirty="0" smtClean="0"/>
              <a:t>* </a:t>
            </a:r>
            <a:r>
              <a:rPr lang="fr-FR" sz="1200" i="1" dirty="0" err="1" smtClean="0"/>
              <a:t>obj</a:t>
            </a:r>
            <a:r>
              <a:rPr lang="fr-FR" sz="1200" i="1" dirty="0" smtClean="0"/>
              <a:t>;</a:t>
            </a:r>
          </a:p>
          <a:p>
            <a:pPr lvl="3">
              <a:buNone/>
            </a:pPr>
            <a:r>
              <a:rPr lang="fr-FR" sz="1200" i="1" dirty="0" smtClean="0"/>
              <a:t>	char* type;</a:t>
            </a:r>
          </a:p>
          <a:p>
            <a:pPr lvl="3">
              <a:buNone/>
            </a:pPr>
            <a:r>
              <a:rPr lang="fr-FR" sz="1200" i="1" dirty="0" smtClean="0"/>
              <a:t>	</a:t>
            </a:r>
            <a:r>
              <a:rPr lang="fr-FR" sz="1200" i="1" dirty="0" err="1" smtClean="0"/>
              <a:t>NPWindow</a:t>
            </a:r>
            <a:r>
              <a:rPr lang="fr-FR" sz="1200" i="1" dirty="0" smtClean="0"/>
              <a:t>* </a:t>
            </a:r>
            <a:r>
              <a:rPr lang="fr-FR" sz="1200" i="1" dirty="0" err="1" smtClean="0"/>
              <a:t>window</a:t>
            </a:r>
            <a:r>
              <a:rPr lang="fr-FR" sz="1200" i="1" dirty="0" smtClean="0"/>
              <a:t>;</a:t>
            </a:r>
          </a:p>
          <a:p>
            <a:pPr lvl="3">
              <a:buNone/>
            </a:pPr>
            <a:r>
              <a:rPr lang="fr-FR" sz="1200" i="1" dirty="0" smtClean="0"/>
              <a:t>	NPP </a:t>
            </a:r>
            <a:r>
              <a:rPr lang="fr-FR" sz="1200" i="1" dirty="0" err="1" smtClean="0"/>
              <a:t>npp</a:t>
            </a:r>
            <a:r>
              <a:rPr lang="fr-FR" sz="1200" i="1" dirty="0" smtClean="0"/>
              <a:t>;</a:t>
            </a:r>
          </a:p>
          <a:p>
            <a:pPr lvl="2"/>
            <a:endParaRPr lang="fr-FR" sz="1200" dirty="0" smtClean="0"/>
          </a:p>
          <a:p>
            <a:pPr lvl="2"/>
            <a:endParaRPr lang="fr-FR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Architecture de </a:t>
            </a:r>
            <a:r>
              <a:rPr lang="fr-FR" dirty="0" err="1" smtClean="0"/>
              <a:t>HbbTVBrowserPlugin</a:t>
            </a: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EEE244-CBED-487E-A654-B11607095691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 err="1" smtClean="0"/>
              <a:t>HbbTVBrowser</a:t>
            </a:r>
            <a:r>
              <a:rPr lang="fr-FR" dirty="0" smtClean="0"/>
              <a:t> plugin et NPAPI 	Stanislas Selle - TSI - Telecom </a:t>
            </a:r>
            <a:r>
              <a:rPr lang="fr-FR" dirty="0" err="1" smtClean="0"/>
              <a:t>Paristech</a:t>
            </a:r>
            <a:r>
              <a:rPr lang="fr-FR" dirty="0" smtClean="0"/>
              <a:t> - 2011 </a:t>
            </a:r>
          </a:p>
          <a:p>
            <a:r>
              <a:rPr lang="fr-FR" dirty="0" smtClean="0"/>
              <a:t>                           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683568" y="1268760"/>
            <a:ext cx="7672388" cy="5040560"/>
          </a:xfrm>
        </p:spPr>
        <p:txBody>
          <a:bodyPr/>
          <a:lstStyle/>
          <a:p>
            <a:pPr lvl="1">
              <a:buNone/>
            </a:pPr>
            <a:r>
              <a:rPr lang="fr-FR" sz="1200" i="1" dirty="0" err="1" smtClean="0"/>
              <a:t>NPClass</a:t>
            </a:r>
            <a:r>
              <a:rPr lang="fr-FR" sz="1200" i="1" dirty="0" smtClean="0"/>
              <a:t>  </a:t>
            </a:r>
            <a:r>
              <a:rPr lang="fr-FR" sz="1200" i="1" dirty="0" err="1" smtClean="0"/>
              <a:t>stOAMclass</a:t>
            </a:r>
            <a:r>
              <a:rPr lang="fr-FR" sz="1200" i="1" dirty="0" smtClean="0"/>
              <a:t>;</a:t>
            </a:r>
          </a:p>
          <a:p>
            <a:pPr lvl="1">
              <a:buNone/>
            </a:pPr>
            <a:r>
              <a:rPr lang="fr-FR" sz="1200" i="1" dirty="0" err="1" smtClean="0"/>
              <a:t>NPClass</a:t>
            </a:r>
            <a:r>
              <a:rPr lang="fr-FR" sz="1200" i="1" dirty="0" smtClean="0"/>
              <a:t>* </a:t>
            </a:r>
            <a:r>
              <a:rPr lang="fr-FR" sz="1200" i="1" dirty="0" err="1" smtClean="0"/>
              <a:t>pOAMclass</a:t>
            </a:r>
            <a:r>
              <a:rPr lang="fr-FR" sz="1200" i="1" dirty="0" smtClean="0"/>
              <a:t> = NULL;</a:t>
            </a:r>
          </a:p>
          <a:p>
            <a:pPr lvl="1">
              <a:buNone/>
            </a:pPr>
            <a:endParaRPr lang="fr-FR" sz="1200" i="1" dirty="0" smtClean="0"/>
          </a:p>
          <a:p>
            <a:pPr lvl="1">
              <a:buNone/>
            </a:pPr>
            <a:r>
              <a:rPr lang="fr-FR" sz="1200" i="1" dirty="0" err="1" smtClean="0"/>
              <a:t>NPClass</a:t>
            </a:r>
            <a:r>
              <a:rPr lang="fr-FR" sz="1200" i="1" dirty="0" smtClean="0"/>
              <a:t>* </a:t>
            </a:r>
            <a:r>
              <a:rPr lang="fr-FR" sz="1200" i="1" dirty="0" err="1" smtClean="0"/>
              <a:t>fillOAMpclass</a:t>
            </a:r>
            <a:r>
              <a:rPr lang="fr-FR" sz="1200" i="1" dirty="0" smtClean="0"/>
              <a:t>(</a:t>
            </a:r>
            <a:r>
              <a:rPr lang="fr-FR" sz="1200" i="1" dirty="0" err="1" smtClean="0"/>
              <a:t>void</a:t>
            </a:r>
            <a:r>
              <a:rPr lang="fr-FR" sz="1200" i="1" dirty="0" smtClean="0"/>
              <a:t>)</a:t>
            </a:r>
          </a:p>
          <a:p>
            <a:pPr lvl="1">
              <a:buNone/>
            </a:pPr>
            <a:r>
              <a:rPr lang="fr-FR" sz="1200" i="1" dirty="0" smtClean="0"/>
              <a:t>{</a:t>
            </a:r>
          </a:p>
          <a:p>
            <a:pPr lvl="1">
              <a:buNone/>
            </a:pPr>
            <a:r>
              <a:rPr lang="fr-FR" sz="1200" i="1" dirty="0" smtClean="0"/>
              <a:t>    TRACEINFO;</a:t>
            </a:r>
          </a:p>
          <a:p>
            <a:pPr lvl="1">
              <a:buNone/>
            </a:pPr>
            <a:r>
              <a:rPr lang="fr-FR" sz="1200" i="1" dirty="0" smtClean="0"/>
              <a:t>    if (</a:t>
            </a:r>
            <a:r>
              <a:rPr lang="fr-FR" sz="1200" i="1" dirty="0" err="1" smtClean="0"/>
              <a:t>pOAMclass</a:t>
            </a:r>
            <a:r>
              <a:rPr lang="fr-FR" sz="1200" i="1" dirty="0" smtClean="0"/>
              <a:t> == NULL)</a:t>
            </a:r>
          </a:p>
          <a:p>
            <a:pPr lvl="1">
              <a:buNone/>
            </a:pPr>
            <a:r>
              <a:rPr lang="fr-FR" sz="1200" i="1" dirty="0" smtClean="0"/>
              <a:t>    {</a:t>
            </a:r>
          </a:p>
          <a:p>
            <a:pPr lvl="1">
              <a:buNone/>
            </a:pPr>
            <a:r>
              <a:rPr lang="fr-FR" sz="1200" i="1" dirty="0" smtClean="0"/>
              <a:t>        </a:t>
            </a:r>
            <a:r>
              <a:rPr lang="fr-FR" sz="1200" i="1" dirty="0" err="1" smtClean="0"/>
              <a:t>stOAMclass.allocate</a:t>
            </a:r>
            <a:r>
              <a:rPr lang="fr-FR" sz="1200" i="1" dirty="0" smtClean="0"/>
              <a:t>          	= </a:t>
            </a:r>
            <a:r>
              <a:rPr lang="fr-FR" sz="1200" i="1" dirty="0" err="1" smtClean="0"/>
              <a:t>OAM_Allocate</a:t>
            </a:r>
            <a:r>
              <a:rPr lang="fr-FR" sz="1200" i="1" dirty="0" smtClean="0"/>
              <a:t>;</a:t>
            </a:r>
          </a:p>
          <a:p>
            <a:pPr lvl="1">
              <a:buNone/>
            </a:pPr>
            <a:r>
              <a:rPr lang="fr-FR" sz="1200" i="1" dirty="0" smtClean="0"/>
              <a:t>        </a:t>
            </a:r>
            <a:r>
              <a:rPr lang="fr-FR" sz="1200" i="1" dirty="0" err="1" smtClean="0"/>
              <a:t>stOAMclass.deallocate</a:t>
            </a:r>
            <a:r>
              <a:rPr lang="fr-FR" sz="1200" i="1" dirty="0" smtClean="0"/>
              <a:t>        	= </a:t>
            </a:r>
            <a:r>
              <a:rPr lang="fr-FR" sz="1200" i="1" dirty="0" err="1" smtClean="0"/>
              <a:t>OAM_Deallocate</a:t>
            </a:r>
            <a:r>
              <a:rPr lang="fr-FR" sz="1200" i="1" dirty="0" smtClean="0"/>
              <a:t>;</a:t>
            </a:r>
          </a:p>
          <a:p>
            <a:pPr lvl="1">
              <a:buNone/>
            </a:pPr>
            <a:r>
              <a:rPr lang="fr-FR" sz="1200" i="1" dirty="0" smtClean="0"/>
              <a:t>        </a:t>
            </a:r>
            <a:r>
              <a:rPr lang="fr-FR" sz="1200" i="1" dirty="0" err="1" smtClean="0"/>
              <a:t>stOAMclass.invalidate</a:t>
            </a:r>
            <a:r>
              <a:rPr lang="fr-FR" sz="1200" i="1" dirty="0" smtClean="0"/>
              <a:t>        	= </a:t>
            </a:r>
            <a:r>
              <a:rPr lang="fr-FR" sz="1200" i="1" dirty="0" err="1" smtClean="0"/>
              <a:t>OAM_Invalidate</a:t>
            </a:r>
            <a:r>
              <a:rPr lang="fr-FR" sz="1200" i="1" dirty="0" smtClean="0"/>
              <a:t>;</a:t>
            </a:r>
          </a:p>
          <a:p>
            <a:pPr lvl="1">
              <a:buNone/>
            </a:pPr>
            <a:r>
              <a:rPr lang="fr-FR" sz="1200" i="1" dirty="0" smtClean="0"/>
              <a:t>        </a:t>
            </a:r>
            <a:r>
              <a:rPr lang="fr-FR" sz="1200" i="1" dirty="0" err="1" smtClean="0"/>
              <a:t>stOAMclass.hasMethod</a:t>
            </a:r>
            <a:r>
              <a:rPr lang="fr-FR" sz="1200" i="1" dirty="0" smtClean="0"/>
              <a:t>         	= </a:t>
            </a:r>
            <a:r>
              <a:rPr lang="fr-FR" sz="1200" i="1" dirty="0" err="1" smtClean="0"/>
              <a:t>OAM_HasMethod</a:t>
            </a:r>
            <a:r>
              <a:rPr lang="fr-FR" sz="1200" i="1" dirty="0" smtClean="0"/>
              <a:t>;</a:t>
            </a:r>
          </a:p>
          <a:p>
            <a:pPr lvl="1">
              <a:buNone/>
            </a:pPr>
            <a:r>
              <a:rPr lang="fr-FR" sz="1200" i="1" dirty="0" smtClean="0"/>
              <a:t>        </a:t>
            </a:r>
            <a:r>
              <a:rPr lang="fr-FR" sz="1200" i="1" dirty="0" err="1" smtClean="0"/>
              <a:t>stOAMclass.invoke</a:t>
            </a:r>
            <a:r>
              <a:rPr lang="fr-FR" sz="1200" i="1" dirty="0" smtClean="0"/>
              <a:t>            	= </a:t>
            </a:r>
            <a:r>
              <a:rPr lang="fr-FR" sz="1200" i="1" dirty="0" err="1" smtClean="0"/>
              <a:t>OAM_Invoke</a:t>
            </a:r>
            <a:r>
              <a:rPr lang="fr-FR" sz="1200" i="1" dirty="0" smtClean="0"/>
              <a:t>;</a:t>
            </a:r>
          </a:p>
          <a:p>
            <a:pPr lvl="1">
              <a:buNone/>
            </a:pPr>
            <a:r>
              <a:rPr lang="fr-FR" sz="1200" i="1" dirty="0" smtClean="0"/>
              <a:t>        </a:t>
            </a:r>
            <a:r>
              <a:rPr lang="fr-FR" sz="1200" i="1" dirty="0" err="1" smtClean="0"/>
              <a:t>stOAMclass.invokeDefault</a:t>
            </a:r>
            <a:r>
              <a:rPr lang="fr-FR" sz="1200" i="1" dirty="0" smtClean="0"/>
              <a:t>     	= </a:t>
            </a:r>
            <a:r>
              <a:rPr lang="fr-FR" sz="1200" i="1" dirty="0" err="1" smtClean="0"/>
              <a:t>OAM_InvokeDefault</a:t>
            </a:r>
            <a:r>
              <a:rPr lang="fr-FR" sz="1200" i="1" dirty="0" smtClean="0"/>
              <a:t>;</a:t>
            </a:r>
          </a:p>
          <a:p>
            <a:pPr lvl="1">
              <a:buNone/>
            </a:pPr>
            <a:r>
              <a:rPr lang="fr-FR" sz="1200" i="1" dirty="0" smtClean="0"/>
              <a:t>        </a:t>
            </a:r>
            <a:r>
              <a:rPr lang="fr-FR" sz="1200" i="1" dirty="0" err="1" smtClean="0"/>
              <a:t>stOAMclass.hasProperty</a:t>
            </a:r>
            <a:r>
              <a:rPr lang="fr-FR" sz="1200" i="1" dirty="0" smtClean="0"/>
              <a:t>       	= </a:t>
            </a:r>
            <a:r>
              <a:rPr lang="fr-FR" sz="1200" i="1" dirty="0" err="1" smtClean="0"/>
              <a:t>OAM_HasProperty</a:t>
            </a:r>
            <a:r>
              <a:rPr lang="fr-FR" sz="1200" i="1" dirty="0" smtClean="0"/>
              <a:t>;</a:t>
            </a:r>
          </a:p>
          <a:p>
            <a:pPr lvl="1">
              <a:buNone/>
            </a:pPr>
            <a:r>
              <a:rPr lang="fr-FR" sz="1200" i="1" dirty="0" smtClean="0"/>
              <a:t>        </a:t>
            </a:r>
            <a:r>
              <a:rPr lang="fr-FR" sz="1200" i="1" dirty="0" err="1" smtClean="0"/>
              <a:t>stOAMclass.getProperty</a:t>
            </a:r>
            <a:r>
              <a:rPr lang="fr-FR" sz="1200" i="1" dirty="0" smtClean="0"/>
              <a:t>       	= </a:t>
            </a:r>
            <a:r>
              <a:rPr lang="fr-FR" sz="1200" i="1" dirty="0" err="1" smtClean="0"/>
              <a:t>OAM_GetProperty</a:t>
            </a:r>
            <a:r>
              <a:rPr lang="fr-FR" sz="1200" i="1" dirty="0" smtClean="0"/>
              <a:t>;</a:t>
            </a:r>
          </a:p>
          <a:p>
            <a:pPr lvl="1">
              <a:buNone/>
            </a:pPr>
            <a:r>
              <a:rPr lang="fr-FR" sz="1200" i="1" dirty="0" smtClean="0"/>
              <a:t>        </a:t>
            </a:r>
            <a:r>
              <a:rPr lang="fr-FR" sz="1200" i="1" dirty="0" err="1" smtClean="0"/>
              <a:t>stOAMclass.setProperty</a:t>
            </a:r>
            <a:r>
              <a:rPr lang="fr-FR" sz="1200" i="1" dirty="0" smtClean="0"/>
              <a:t>       	= </a:t>
            </a:r>
            <a:r>
              <a:rPr lang="fr-FR" sz="1200" i="1" dirty="0" err="1" smtClean="0"/>
              <a:t>OAM_SetProperty</a:t>
            </a:r>
            <a:r>
              <a:rPr lang="fr-FR" sz="1200" i="1" dirty="0" smtClean="0"/>
              <a:t>;</a:t>
            </a:r>
          </a:p>
          <a:p>
            <a:pPr lvl="1">
              <a:buNone/>
            </a:pPr>
            <a:r>
              <a:rPr lang="fr-FR" sz="1200" i="1" dirty="0" smtClean="0"/>
              <a:t>        </a:t>
            </a:r>
            <a:r>
              <a:rPr lang="fr-FR" sz="1200" i="1" dirty="0" err="1" smtClean="0"/>
              <a:t>stOAMclass.removeProperty</a:t>
            </a:r>
            <a:r>
              <a:rPr lang="fr-FR" sz="1200" i="1" dirty="0" smtClean="0"/>
              <a:t>    = </a:t>
            </a:r>
            <a:r>
              <a:rPr lang="fr-FR" sz="1200" i="1" dirty="0" err="1" smtClean="0"/>
              <a:t>OAM_RemoveProperty</a:t>
            </a:r>
            <a:r>
              <a:rPr lang="fr-FR" sz="1200" i="1" dirty="0" smtClean="0"/>
              <a:t>;</a:t>
            </a:r>
          </a:p>
          <a:p>
            <a:pPr lvl="1">
              <a:buNone/>
            </a:pPr>
            <a:r>
              <a:rPr lang="fr-FR" sz="1200" i="1" dirty="0" smtClean="0"/>
              <a:t>        </a:t>
            </a:r>
            <a:r>
              <a:rPr lang="fr-FR" sz="1200" i="1" dirty="0" err="1" smtClean="0"/>
              <a:t>stOAMclass.enumerate</a:t>
            </a:r>
            <a:r>
              <a:rPr lang="fr-FR" sz="1200" i="1" dirty="0" smtClean="0"/>
              <a:t>         	= </a:t>
            </a:r>
            <a:r>
              <a:rPr lang="fr-FR" sz="1200" i="1" dirty="0" err="1" smtClean="0"/>
              <a:t>OAM_Enumerate</a:t>
            </a:r>
            <a:r>
              <a:rPr lang="fr-FR" sz="1200" i="1" dirty="0" smtClean="0"/>
              <a:t>;</a:t>
            </a:r>
          </a:p>
          <a:p>
            <a:pPr lvl="1">
              <a:buNone/>
            </a:pPr>
            <a:r>
              <a:rPr lang="fr-FR" sz="1200" i="1" dirty="0" smtClean="0"/>
              <a:t>        </a:t>
            </a:r>
            <a:r>
              <a:rPr lang="fr-FR" sz="1200" i="1" dirty="0" err="1" smtClean="0"/>
              <a:t>pOAMclass</a:t>
            </a:r>
            <a:r>
              <a:rPr lang="fr-FR" sz="1200" i="1" dirty="0" smtClean="0"/>
              <a:t> = &amp;</a:t>
            </a:r>
            <a:r>
              <a:rPr lang="fr-FR" sz="1200" i="1" dirty="0" err="1" smtClean="0"/>
              <a:t>stOAMclass</a:t>
            </a:r>
            <a:r>
              <a:rPr lang="fr-FR" sz="1200" i="1" dirty="0" smtClean="0"/>
              <a:t>;</a:t>
            </a:r>
          </a:p>
          <a:p>
            <a:pPr lvl="1">
              <a:buNone/>
            </a:pPr>
            <a:r>
              <a:rPr lang="fr-FR" sz="1200" i="1" dirty="0" smtClean="0"/>
              <a:t>    }</a:t>
            </a:r>
          </a:p>
          <a:p>
            <a:pPr lvl="1">
              <a:buNone/>
            </a:pPr>
            <a:r>
              <a:rPr lang="fr-FR" sz="1200" i="1" dirty="0" smtClean="0"/>
              <a:t>    return </a:t>
            </a:r>
            <a:r>
              <a:rPr lang="fr-FR" sz="1200" i="1" dirty="0" err="1" smtClean="0"/>
              <a:t>pOAMclass</a:t>
            </a:r>
            <a:r>
              <a:rPr lang="fr-FR" sz="1200" i="1" dirty="0" smtClean="0"/>
              <a:t>;</a:t>
            </a:r>
          </a:p>
          <a:p>
            <a:pPr lvl="1">
              <a:buNone/>
            </a:pPr>
            <a:r>
              <a:rPr lang="fr-FR" sz="1200" i="1" dirty="0" smtClean="0"/>
              <a:t>}</a:t>
            </a:r>
          </a:p>
          <a:p>
            <a:pPr lvl="2"/>
            <a:endParaRPr lang="fr-FR" sz="1200" dirty="0" smtClean="0"/>
          </a:p>
          <a:p>
            <a:pPr lvl="2"/>
            <a:endParaRPr lang="fr-FR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Architecture de </a:t>
            </a:r>
            <a:r>
              <a:rPr lang="fr-FR" dirty="0" err="1" smtClean="0"/>
              <a:t>HbbTVBrowserPlugin</a:t>
            </a: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EEE244-CBED-487E-A654-B11607095691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 err="1" smtClean="0"/>
              <a:t>HbbTVBrowser</a:t>
            </a:r>
            <a:r>
              <a:rPr lang="fr-FR" dirty="0" smtClean="0"/>
              <a:t> plugin et NPAPI 	Stanislas Selle - TSI - Telecom </a:t>
            </a:r>
            <a:r>
              <a:rPr lang="fr-FR" dirty="0" err="1" smtClean="0"/>
              <a:t>Paristech</a:t>
            </a:r>
            <a:r>
              <a:rPr lang="fr-FR" dirty="0" smtClean="0"/>
              <a:t> - 2011 </a:t>
            </a:r>
          </a:p>
          <a:p>
            <a:r>
              <a:rPr lang="fr-FR" dirty="0" smtClean="0"/>
              <a:t>                           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179512" y="1196752"/>
            <a:ext cx="8712968" cy="5832648"/>
          </a:xfrm>
        </p:spPr>
        <p:txBody>
          <a:bodyPr/>
          <a:lstStyle/>
          <a:p>
            <a:pPr lvl="3">
              <a:buNone/>
            </a:pPr>
            <a:endParaRPr lang="fr-FR" sz="1200" i="1" dirty="0" smtClean="0"/>
          </a:p>
          <a:p>
            <a:pPr lvl="4">
              <a:buNone/>
            </a:pPr>
            <a:r>
              <a:rPr lang="fr-FR" sz="1200" i="1" dirty="0" err="1" smtClean="0"/>
              <a:t>typedef</a:t>
            </a:r>
            <a:r>
              <a:rPr lang="fr-FR" sz="1200" i="1" dirty="0" smtClean="0"/>
              <a:t> </a:t>
            </a:r>
            <a:r>
              <a:rPr lang="fr-FR" sz="1200" i="1" dirty="0" err="1" smtClean="0"/>
              <a:t>struct</a:t>
            </a:r>
            <a:r>
              <a:rPr lang="fr-FR" sz="1200" i="1" dirty="0" smtClean="0"/>
              <a:t> {</a:t>
            </a:r>
          </a:p>
          <a:p>
            <a:pPr lvl="4">
              <a:buNone/>
            </a:pPr>
            <a:r>
              <a:rPr lang="fr-FR" sz="1200" i="1" dirty="0" smtClean="0"/>
              <a:t>    </a:t>
            </a:r>
            <a:r>
              <a:rPr lang="fr-FR" sz="1200" i="1" dirty="0" err="1" smtClean="0"/>
              <a:t>NPObject</a:t>
            </a:r>
            <a:r>
              <a:rPr lang="fr-FR" sz="1200" i="1" dirty="0" smtClean="0"/>
              <a:t>    header;</a:t>
            </a:r>
          </a:p>
          <a:p>
            <a:pPr lvl="4">
              <a:buNone/>
            </a:pPr>
            <a:r>
              <a:rPr lang="fr-FR" sz="1200" i="1" dirty="0" smtClean="0"/>
              <a:t>    NPP            </a:t>
            </a:r>
            <a:r>
              <a:rPr lang="fr-FR" sz="1200" i="1" dirty="0" err="1" smtClean="0"/>
              <a:t>npp</a:t>
            </a:r>
            <a:r>
              <a:rPr lang="fr-FR" sz="1200" i="1" dirty="0" smtClean="0"/>
              <a:t>;</a:t>
            </a:r>
          </a:p>
          <a:p>
            <a:pPr lvl="4">
              <a:buNone/>
            </a:pPr>
            <a:r>
              <a:rPr lang="fr-FR" sz="1200" i="1" dirty="0" smtClean="0"/>
              <a:t>    </a:t>
            </a:r>
            <a:r>
              <a:rPr lang="fr-FR" sz="1200" i="1" dirty="0" err="1" smtClean="0"/>
              <a:t>NPObject</a:t>
            </a:r>
            <a:r>
              <a:rPr lang="fr-FR" sz="1200" i="1" dirty="0" smtClean="0"/>
              <a:t>*   </a:t>
            </a:r>
            <a:r>
              <a:rPr lang="fr-FR" sz="1200" i="1" dirty="0" err="1" smtClean="0"/>
              <a:t>ownerApplication</a:t>
            </a:r>
            <a:r>
              <a:rPr lang="fr-FR" sz="1200" i="1" dirty="0" smtClean="0"/>
              <a:t>; </a:t>
            </a:r>
          </a:p>
          <a:p>
            <a:pPr lvl="4">
              <a:buNone/>
            </a:pPr>
            <a:r>
              <a:rPr lang="fr-FR" sz="1200" i="1" dirty="0" smtClean="0"/>
              <a:t>} </a:t>
            </a:r>
            <a:r>
              <a:rPr lang="fr-FR" sz="1200" i="1" dirty="0" err="1" smtClean="0"/>
              <a:t>NPObj_OAM</a:t>
            </a:r>
            <a:r>
              <a:rPr lang="fr-FR" sz="1200" i="1" dirty="0" smtClean="0"/>
              <a:t>;</a:t>
            </a:r>
          </a:p>
          <a:p>
            <a:pPr lvl="4">
              <a:buNone/>
            </a:pPr>
            <a:endParaRPr lang="fr-FR" sz="1200" i="1" dirty="0" smtClean="0"/>
          </a:p>
          <a:p>
            <a:pPr lvl="4">
              <a:buNone/>
            </a:pPr>
            <a:endParaRPr lang="fr-FR" sz="1200" i="1" dirty="0" smtClean="0"/>
          </a:p>
          <a:p>
            <a:pPr lvl="3">
              <a:buNone/>
            </a:pPr>
            <a:endParaRPr lang="fr-FR" sz="1200" i="1" dirty="0" smtClean="0"/>
          </a:p>
          <a:p>
            <a:pPr lvl="3">
              <a:buNone/>
            </a:pPr>
            <a:r>
              <a:rPr lang="fr-FR" sz="1200" i="1" dirty="0" err="1" smtClean="0"/>
              <a:t>NPObject</a:t>
            </a:r>
            <a:r>
              <a:rPr lang="fr-FR" sz="1200" i="1" dirty="0" smtClean="0"/>
              <a:t> *          </a:t>
            </a:r>
            <a:r>
              <a:rPr lang="fr-FR" sz="1200" i="1" dirty="0" err="1" smtClean="0"/>
              <a:t>OAM_Allocate</a:t>
            </a:r>
            <a:r>
              <a:rPr lang="fr-FR" sz="1200" i="1" dirty="0" smtClean="0"/>
              <a:t>(NPP </a:t>
            </a:r>
            <a:r>
              <a:rPr lang="fr-FR" sz="1200" i="1" dirty="0" err="1" smtClean="0"/>
              <a:t>npp</a:t>
            </a:r>
            <a:r>
              <a:rPr lang="fr-FR" sz="1200" i="1" dirty="0" smtClean="0"/>
              <a:t>, </a:t>
            </a:r>
            <a:r>
              <a:rPr lang="fr-FR" sz="1200" i="1" dirty="0" err="1" smtClean="0"/>
              <a:t>NPClass</a:t>
            </a:r>
            <a:r>
              <a:rPr lang="fr-FR" sz="1200" i="1" dirty="0" smtClean="0"/>
              <a:t> *</a:t>
            </a:r>
            <a:r>
              <a:rPr lang="fr-FR" sz="1200" i="1" dirty="0" err="1" smtClean="0"/>
              <a:t>theClass</a:t>
            </a:r>
            <a:r>
              <a:rPr lang="fr-FR" sz="1200" i="1" dirty="0" smtClean="0"/>
              <a:t>)</a:t>
            </a:r>
          </a:p>
          <a:p>
            <a:pPr lvl="3">
              <a:buNone/>
            </a:pPr>
            <a:r>
              <a:rPr lang="fr-FR" sz="1200" i="1" dirty="0" smtClean="0"/>
              <a:t>{</a:t>
            </a:r>
          </a:p>
          <a:p>
            <a:pPr lvl="3">
              <a:buNone/>
            </a:pPr>
            <a:r>
              <a:rPr lang="fr-FR" sz="1200" i="1" dirty="0" smtClean="0"/>
              <a:t>if (!</a:t>
            </a:r>
            <a:r>
              <a:rPr lang="fr-FR" sz="1200" i="1" dirty="0" err="1" smtClean="0"/>
              <a:t>v_bOAMIdentifiersInitialized</a:t>
            </a:r>
            <a:r>
              <a:rPr lang="fr-FR" sz="1200" i="1" dirty="0" smtClean="0"/>
              <a:t>)</a:t>
            </a:r>
          </a:p>
          <a:p>
            <a:pPr lvl="3">
              <a:buNone/>
            </a:pPr>
            <a:r>
              <a:rPr lang="fr-FR" sz="1200" i="1" dirty="0" smtClean="0"/>
              <a:t>    {</a:t>
            </a:r>
          </a:p>
          <a:p>
            <a:pPr lvl="3">
              <a:buNone/>
            </a:pPr>
            <a:r>
              <a:rPr lang="fr-FR" sz="1200" i="1" dirty="0" smtClean="0"/>
              <a:t>        </a:t>
            </a:r>
            <a:r>
              <a:rPr lang="fr-FR" sz="1200" i="1" dirty="0" err="1" smtClean="0"/>
              <a:t>v_bOAMIdentifiersInitialized</a:t>
            </a:r>
            <a:r>
              <a:rPr lang="fr-FR" sz="1200" i="1" dirty="0" smtClean="0"/>
              <a:t> = </a:t>
            </a:r>
            <a:r>
              <a:rPr lang="fr-FR" sz="1200" i="1" dirty="0" err="1" smtClean="0"/>
              <a:t>true</a:t>
            </a:r>
            <a:r>
              <a:rPr lang="fr-FR" sz="1200" i="1" dirty="0" smtClean="0"/>
              <a:t>;</a:t>
            </a:r>
          </a:p>
          <a:p>
            <a:pPr lvl="3">
              <a:buNone/>
            </a:pPr>
            <a:r>
              <a:rPr lang="fr-FR" sz="1200" i="1" dirty="0" smtClean="0"/>
              <a:t>        </a:t>
            </a:r>
            <a:r>
              <a:rPr lang="fr-FR" sz="1200" i="1" dirty="0" err="1" smtClean="0"/>
              <a:t>OAMinitializeIdentifiers</a:t>
            </a:r>
            <a:r>
              <a:rPr lang="fr-FR" sz="1200" i="1" dirty="0" smtClean="0"/>
              <a:t>();</a:t>
            </a:r>
          </a:p>
          <a:p>
            <a:pPr lvl="3">
              <a:buNone/>
            </a:pPr>
            <a:r>
              <a:rPr lang="fr-FR" sz="1200" i="1" dirty="0" smtClean="0"/>
              <a:t>    }  </a:t>
            </a:r>
          </a:p>
          <a:p>
            <a:pPr lvl="3">
              <a:buNone/>
            </a:pPr>
            <a:r>
              <a:rPr lang="fr-FR" sz="1200" i="1" dirty="0" smtClean="0"/>
              <a:t>    </a:t>
            </a:r>
            <a:r>
              <a:rPr lang="fr-FR" sz="1200" i="1" dirty="0" err="1" smtClean="0"/>
              <a:t>NPObj_OAM</a:t>
            </a:r>
            <a:r>
              <a:rPr lang="fr-FR" sz="1200" i="1" dirty="0" smtClean="0"/>
              <a:t>* </a:t>
            </a:r>
            <a:r>
              <a:rPr lang="fr-FR" sz="1200" i="1" dirty="0" err="1" smtClean="0"/>
              <a:t>newapplicationmanager</a:t>
            </a:r>
            <a:r>
              <a:rPr lang="fr-FR" sz="1200" i="1" dirty="0" smtClean="0"/>
              <a:t> = MEMALLOC(</a:t>
            </a:r>
            <a:r>
              <a:rPr lang="fr-FR" sz="1200" i="1" dirty="0" err="1" smtClean="0"/>
              <a:t>sizeof</a:t>
            </a:r>
            <a:r>
              <a:rPr lang="fr-FR" sz="1200" i="1" dirty="0" smtClean="0"/>
              <a:t>(</a:t>
            </a:r>
            <a:r>
              <a:rPr lang="fr-FR" sz="1200" i="1" dirty="0" err="1" smtClean="0"/>
              <a:t>NPObj_OAM</a:t>
            </a:r>
            <a:r>
              <a:rPr lang="fr-FR" sz="1200" i="1" dirty="0" smtClean="0"/>
              <a:t>));</a:t>
            </a:r>
          </a:p>
          <a:p>
            <a:pPr lvl="3">
              <a:buNone/>
            </a:pPr>
            <a:r>
              <a:rPr lang="fr-FR" sz="1200" i="1" dirty="0" smtClean="0"/>
              <a:t>    </a:t>
            </a:r>
            <a:r>
              <a:rPr lang="fr-FR" sz="1200" i="1" dirty="0" err="1" smtClean="0"/>
              <a:t>newapplicationmanager</a:t>
            </a:r>
            <a:r>
              <a:rPr lang="fr-FR" sz="1200" i="1" dirty="0" smtClean="0"/>
              <a:t>-&gt;</a:t>
            </a:r>
            <a:r>
              <a:rPr lang="fr-FR" sz="1200" i="1" dirty="0" err="1" smtClean="0"/>
              <a:t>npp</a:t>
            </a:r>
            <a:r>
              <a:rPr lang="fr-FR" sz="1200" i="1" dirty="0" smtClean="0"/>
              <a:t> = </a:t>
            </a:r>
            <a:r>
              <a:rPr lang="fr-FR" sz="1200" i="1" dirty="0" err="1" smtClean="0"/>
              <a:t>npp</a:t>
            </a:r>
            <a:r>
              <a:rPr lang="fr-FR" sz="1200" i="1" dirty="0" smtClean="0"/>
              <a:t>;</a:t>
            </a:r>
          </a:p>
          <a:p>
            <a:pPr lvl="3">
              <a:buNone/>
            </a:pPr>
            <a:r>
              <a:rPr lang="fr-FR" sz="1200" i="1" dirty="0" smtClean="0"/>
              <a:t>    </a:t>
            </a:r>
            <a:r>
              <a:rPr lang="fr-FR" sz="1200" i="1" dirty="0" err="1" smtClean="0"/>
              <a:t>newapplicationmanager</a:t>
            </a:r>
            <a:r>
              <a:rPr lang="fr-FR" sz="1200" i="1" dirty="0" smtClean="0"/>
              <a:t>-&gt;</a:t>
            </a:r>
            <a:r>
              <a:rPr lang="fr-FR" sz="1200" i="1" dirty="0" err="1" smtClean="0"/>
              <a:t>ownerApplication</a:t>
            </a:r>
            <a:r>
              <a:rPr lang="fr-FR" sz="1200" i="1" dirty="0" smtClean="0"/>
              <a:t> = </a:t>
            </a:r>
            <a:r>
              <a:rPr lang="fr-FR" sz="1200" i="1" dirty="0" err="1" smtClean="0"/>
              <a:t>sBrowserFuncs</a:t>
            </a:r>
            <a:r>
              <a:rPr lang="fr-FR" sz="1200" i="1" dirty="0" smtClean="0"/>
              <a:t>-&gt;</a:t>
            </a:r>
            <a:r>
              <a:rPr lang="fr-FR" sz="1200" i="1" dirty="0" err="1" smtClean="0"/>
              <a:t>createobject</a:t>
            </a:r>
            <a:r>
              <a:rPr lang="fr-FR" sz="1200" i="1" dirty="0" smtClean="0"/>
              <a:t>(</a:t>
            </a:r>
            <a:r>
              <a:rPr lang="fr-FR" sz="1200" i="1" dirty="0" err="1" smtClean="0"/>
              <a:t>npp</a:t>
            </a:r>
            <a:r>
              <a:rPr lang="fr-FR" sz="1200" i="1" dirty="0" smtClean="0"/>
              <a:t>, </a:t>
            </a:r>
            <a:r>
              <a:rPr lang="fr-FR" sz="1200" i="1" dirty="0" err="1" smtClean="0"/>
              <a:t>fillAPPLICATIONpclass</a:t>
            </a:r>
            <a:r>
              <a:rPr lang="fr-FR" sz="1200" i="1" dirty="0" smtClean="0"/>
              <a:t>());</a:t>
            </a:r>
          </a:p>
          <a:p>
            <a:pPr lvl="3">
              <a:buNone/>
            </a:pPr>
            <a:r>
              <a:rPr lang="fr-FR" sz="1200" i="1" dirty="0" smtClean="0"/>
              <a:t>	return (</a:t>
            </a:r>
            <a:r>
              <a:rPr lang="fr-FR" sz="1200" i="1" dirty="0" err="1" smtClean="0"/>
              <a:t>NPObject</a:t>
            </a:r>
            <a:r>
              <a:rPr lang="fr-FR" sz="1200" i="1" dirty="0" smtClean="0"/>
              <a:t> *)</a:t>
            </a:r>
            <a:r>
              <a:rPr lang="fr-FR" sz="1200" i="1" dirty="0" err="1" smtClean="0"/>
              <a:t>newapplicationmanager</a:t>
            </a:r>
            <a:r>
              <a:rPr lang="fr-FR" sz="1200" i="1" dirty="0" smtClean="0"/>
              <a:t>;</a:t>
            </a:r>
          </a:p>
          <a:p>
            <a:pPr lvl="3">
              <a:buNone/>
            </a:pPr>
            <a:r>
              <a:rPr lang="fr-FR" sz="1200" i="1" dirty="0" smtClean="0"/>
              <a:t>}</a:t>
            </a:r>
          </a:p>
          <a:p>
            <a:pPr lvl="2"/>
            <a:endParaRPr lang="fr-FR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Architecture de </a:t>
            </a:r>
            <a:r>
              <a:rPr lang="fr-FR" dirty="0" err="1" smtClean="0"/>
              <a:t>HbbTVBrowserPlugin</a:t>
            </a: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EEE244-CBED-487E-A654-B11607095691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 err="1" smtClean="0"/>
              <a:t>HbbTVBrowser</a:t>
            </a:r>
            <a:r>
              <a:rPr lang="fr-FR" dirty="0" smtClean="0"/>
              <a:t> plugin et NPAPI 	Stanislas Selle - TSI - Telecom </a:t>
            </a:r>
            <a:r>
              <a:rPr lang="fr-FR" dirty="0" err="1" smtClean="0"/>
              <a:t>Paristech</a:t>
            </a:r>
            <a:r>
              <a:rPr lang="fr-FR" dirty="0" smtClean="0"/>
              <a:t> - 2011 </a:t>
            </a:r>
          </a:p>
          <a:p>
            <a:r>
              <a:rPr lang="fr-FR" dirty="0" smtClean="0"/>
              <a:t>                           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0" y="1124744"/>
            <a:ext cx="8712968" cy="5832648"/>
          </a:xfrm>
        </p:spPr>
        <p:txBody>
          <a:bodyPr/>
          <a:lstStyle/>
          <a:p>
            <a:pPr lvl="3">
              <a:buNone/>
            </a:pPr>
            <a:r>
              <a:rPr lang="fr-FR" sz="1000" i="1" dirty="0" smtClean="0"/>
              <a:t>#</a:t>
            </a:r>
            <a:r>
              <a:rPr lang="fr-FR" sz="1000" i="1" dirty="0" err="1" smtClean="0"/>
              <a:t>define</a:t>
            </a:r>
            <a:r>
              <a:rPr lang="fr-FR" sz="1000" i="1" dirty="0" smtClean="0"/>
              <a:t> </a:t>
            </a:r>
            <a:r>
              <a:rPr lang="fr-FR" sz="1000" i="1" dirty="0" err="1" smtClean="0"/>
              <a:t>kAPPLICATION_ID_PROPERTY_VISIBLE</a:t>
            </a:r>
            <a:r>
              <a:rPr lang="fr-FR" sz="1000" i="1" dirty="0" smtClean="0"/>
              <a:t>    		0</a:t>
            </a:r>
          </a:p>
          <a:p>
            <a:pPr lvl="3">
              <a:buNone/>
            </a:pPr>
            <a:r>
              <a:rPr lang="fr-FR" sz="1000" i="1" dirty="0" smtClean="0"/>
              <a:t>#</a:t>
            </a:r>
            <a:r>
              <a:rPr lang="fr-FR" sz="1000" i="1" dirty="0" err="1" smtClean="0"/>
              <a:t>define</a:t>
            </a:r>
            <a:r>
              <a:rPr lang="fr-FR" sz="1000" i="1" dirty="0" smtClean="0"/>
              <a:t> </a:t>
            </a:r>
            <a:r>
              <a:rPr lang="fr-FR" sz="1000" i="1" dirty="0" err="1" smtClean="0"/>
              <a:t>kAPPLICATION_ID_PROPERTY_PRIVATEDATA</a:t>
            </a:r>
            <a:r>
              <a:rPr lang="fr-FR" sz="1000" i="1" dirty="0" smtClean="0"/>
              <a:t>	 	1</a:t>
            </a:r>
          </a:p>
          <a:p>
            <a:pPr lvl="3">
              <a:buNone/>
            </a:pPr>
            <a:r>
              <a:rPr lang="fr-FR" sz="1000" i="1" dirty="0" smtClean="0"/>
              <a:t>#</a:t>
            </a:r>
            <a:r>
              <a:rPr lang="fr-FR" sz="1000" i="1" dirty="0" err="1" smtClean="0"/>
              <a:t>define</a:t>
            </a:r>
            <a:r>
              <a:rPr lang="fr-FR" sz="1000" i="1" dirty="0" smtClean="0"/>
              <a:t> </a:t>
            </a:r>
            <a:r>
              <a:rPr lang="fr-FR" sz="1000" i="1" dirty="0" err="1" smtClean="0"/>
              <a:t>kAPPLICATION_NUM_PROPERTY_IDENTIFIERS</a:t>
            </a:r>
            <a:r>
              <a:rPr lang="fr-FR" sz="1000" i="1" dirty="0" smtClean="0"/>
              <a:t>                   	2</a:t>
            </a:r>
          </a:p>
          <a:p>
            <a:pPr lvl="3">
              <a:buNone/>
            </a:pPr>
            <a:endParaRPr lang="fr-FR" sz="1000" i="1" dirty="0" smtClean="0"/>
          </a:p>
          <a:p>
            <a:pPr lvl="3">
              <a:buNone/>
            </a:pPr>
            <a:r>
              <a:rPr lang="fr-FR" sz="1000" i="1" dirty="0" smtClean="0"/>
              <a:t>#</a:t>
            </a:r>
            <a:r>
              <a:rPr lang="fr-FR" sz="1000" i="1" dirty="0" err="1" smtClean="0"/>
              <a:t>define</a:t>
            </a:r>
            <a:r>
              <a:rPr lang="fr-FR" sz="1000" i="1" dirty="0" smtClean="0"/>
              <a:t> </a:t>
            </a:r>
            <a:r>
              <a:rPr lang="fr-FR" sz="1000" i="1" dirty="0" err="1" smtClean="0"/>
              <a:t>kAPPLICATION_ID_METHOD_CREATEAPPLICATION</a:t>
            </a:r>
            <a:r>
              <a:rPr lang="fr-FR" sz="1000" i="1" dirty="0" smtClean="0"/>
              <a:t>                	0</a:t>
            </a:r>
          </a:p>
          <a:p>
            <a:pPr lvl="3">
              <a:buNone/>
            </a:pPr>
            <a:r>
              <a:rPr lang="fr-FR" sz="1000" i="1" dirty="0" smtClean="0"/>
              <a:t>#</a:t>
            </a:r>
            <a:r>
              <a:rPr lang="fr-FR" sz="1000" i="1" dirty="0" err="1" smtClean="0"/>
              <a:t>define</a:t>
            </a:r>
            <a:r>
              <a:rPr lang="fr-FR" sz="1000" i="1" dirty="0" smtClean="0"/>
              <a:t> </a:t>
            </a:r>
            <a:r>
              <a:rPr lang="fr-FR" sz="1000" i="1" dirty="0" err="1" smtClean="0"/>
              <a:t>kAPPLICATION_ID_METHOD_DESTROYAPPLICATION</a:t>
            </a:r>
            <a:r>
              <a:rPr lang="fr-FR" sz="1000" i="1" dirty="0" smtClean="0"/>
              <a:t>              	1</a:t>
            </a:r>
          </a:p>
          <a:p>
            <a:pPr lvl="3">
              <a:buNone/>
            </a:pPr>
            <a:r>
              <a:rPr lang="fr-FR" sz="1000" i="1" dirty="0" smtClean="0"/>
              <a:t>#</a:t>
            </a:r>
            <a:r>
              <a:rPr lang="fr-FR" sz="1000" i="1" dirty="0" err="1" smtClean="0"/>
              <a:t>define</a:t>
            </a:r>
            <a:r>
              <a:rPr lang="fr-FR" sz="1000" i="1" dirty="0" smtClean="0"/>
              <a:t> </a:t>
            </a:r>
            <a:r>
              <a:rPr lang="fr-FR" sz="1000" i="1" dirty="0" err="1" smtClean="0"/>
              <a:t>kAPPLICATION_ID_METHOD_SHOW</a:t>
            </a:r>
            <a:r>
              <a:rPr lang="fr-FR" sz="1000" i="1" dirty="0" smtClean="0"/>
              <a:t>                             		2</a:t>
            </a:r>
          </a:p>
          <a:p>
            <a:pPr lvl="3">
              <a:buNone/>
            </a:pPr>
            <a:r>
              <a:rPr lang="fr-FR" sz="1000" i="1" dirty="0" smtClean="0"/>
              <a:t>#</a:t>
            </a:r>
            <a:r>
              <a:rPr lang="fr-FR" sz="1000" i="1" dirty="0" err="1" smtClean="0"/>
              <a:t>define</a:t>
            </a:r>
            <a:r>
              <a:rPr lang="fr-FR" sz="1000" i="1" dirty="0" smtClean="0"/>
              <a:t> </a:t>
            </a:r>
            <a:r>
              <a:rPr lang="fr-FR" sz="1000" i="1" dirty="0" err="1" smtClean="0"/>
              <a:t>kAPPLICATION_ID_METHOD_HIDE</a:t>
            </a:r>
            <a:r>
              <a:rPr lang="fr-FR" sz="1000" i="1" dirty="0" smtClean="0"/>
              <a:t>                             		3</a:t>
            </a:r>
          </a:p>
          <a:p>
            <a:pPr lvl="3">
              <a:buNone/>
            </a:pPr>
            <a:r>
              <a:rPr lang="fr-FR" sz="1000" i="1" dirty="0" smtClean="0"/>
              <a:t>#</a:t>
            </a:r>
            <a:r>
              <a:rPr lang="fr-FR" sz="1000" i="1" dirty="0" err="1" smtClean="0"/>
              <a:t>define</a:t>
            </a:r>
            <a:r>
              <a:rPr lang="fr-FR" sz="1000" i="1" dirty="0" smtClean="0"/>
              <a:t> </a:t>
            </a:r>
            <a:r>
              <a:rPr lang="fr-FR" sz="1000" i="1" dirty="0" err="1" smtClean="0"/>
              <a:t>kAPPLICATION_NUM_METHOD_IDENTIFIERS</a:t>
            </a:r>
            <a:r>
              <a:rPr lang="fr-FR" sz="1000" i="1" dirty="0" smtClean="0"/>
              <a:t>              	4</a:t>
            </a:r>
          </a:p>
          <a:p>
            <a:pPr lvl="3">
              <a:buNone/>
            </a:pPr>
            <a:endParaRPr lang="fr-FR" sz="1000" i="1" dirty="0" smtClean="0"/>
          </a:p>
          <a:p>
            <a:pPr lvl="3">
              <a:buNone/>
            </a:pPr>
            <a:r>
              <a:rPr lang="fr-FR" sz="1000" i="1" dirty="0" err="1" smtClean="0"/>
              <a:t>static</a:t>
            </a:r>
            <a:r>
              <a:rPr lang="fr-FR" sz="1000" i="1" dirty="0" smtClean="0"/>
              <a:t>  </a:t>
            </a:r>
            <a:r>
              <a:rPr lang="fr-FR" sz="1000" i="1" dirty="0" err="1" smtClean="0"/>
              <a:t>bool</a:t>
            </a:r>
            <a:r>
              <a:rPr lang="fr-FR" sz="1000" i="1" dirty="0" smtClean="0"/>
              <a:t>            </a:t>
            </a:r>
            <a:r>
              <a:rPr lang="fr-FR" sz="1000" i="1" dirty="0" err="1" smtClean="0"/>
              <a:t>v_bAPPLICATIONIdentifiersInitialized</a:t>
            </a:r>
            <a:r>
              <a:rPr lang="fr-FR" sz="1000" i="1" dirty="0" smtClean="0"/>
              <a:t> = false;</a:t>
            </a:r>
          </a:p>
          <a:p>
            <a:pPr lvl="3">
              <a:buNone/>
            </a:pPr>
            <a:r>
              <a:rPr lang="fr-FR" sz="1000" i="1" dirty="0" err="1" smtClean="0"/>
              <a:t>static</a:t>
            </a:r>
            <a:r>
              <a:rPr lang="fr-FR" sz="1000" i="1" dirty="0" smtClean="0"/>
              <a:t>  </a:t>
            </a:r>
            <a:r>
              <a:rPr lang="fr-FR" sz="1000" i="1" dirty="0" err="1" smtClean="0"/>
              <a:t>NPIdentifier</a:t>
            </a:r>
            <a:r>
              <a:rPr lang="fr-FR" sz="1000" i="1" dirty="0" smtClean="0"/>
              <a:t>    </a:t>
            </a:r>
            <a:r>
              <a:rPr lang="fr-FR" sz="1000" i="1" dirty="0" err="1" smtClean="0"/>
              <a:t>v_APPLICATIONPropertyIdentifiers</a:t>
            </a:r>
            <a:r>
              <a:rPr lang="fr-FR" sz="1000" i="1" dirty="0" smtClean="0"/>
              <a:t>[</a:t>
            </a:r>
            <a:r>
              <a:rPr lang="fr-FR" sz="1000" i="1" dirty="0" err="1" smtClean="0"/>
              <a:t>kAPPLICATION_NUM_PROPERTY_IDENTIFIERS</a:t>
            </a:r>
            <a:r>
              <a:rPr lang="fr-FR" sz="1000" i="1" dirty="0" smtClean="0"/>
              <a:t>];</a:t>
            </a:r>
          </a:p>
          <a:p>
            <a:pPr lvl="3">
              <a:buNone/>
            </a:pPr>
            <a:r>
              <a:rPr lang="fr-FR" sz="1000" i="1" dirty="0" err="1" smtClean="0"/>
              <a:t>static</a:t>
            </a:r>
            <a:r>
              <a:rPr lang="fr-FR" sz="1000" i="1" dirty="0" smtClean="0"/>
              <a:t>  </a:t>
            </a:r>
            <a:r>
              <a:rPr lang="fr-FR" sz="1000" i="1" dirty="0" err="1" smtClean="0"/>
              <a:t>const</a:t>
            </a:r>
            <a:r>
              <a:rPr lang="fr-FR" sz="1000" i="1" dirty="0" smtClean="0"/>
              <a:t> NPUTF8 *  </a:t>
            </a:r>
            <a:r>
              <a:rPr lang="fr-FR" sz="1000" i="1" dirty="0" err="1" smtClean="0"/>
              <a:t>v_APPLICATIONPropertyNames</a:t>
            </a:r>
            <a:r>
              <a:rPr lang="fr-FR" sz="1000" i="1" dirty="0" smtClean="0"/>
              <a:t>[</a:t>
            </a:r>
            <a:r>
              <a:rPr lang="fr-FR" sz="1000" i="1" dirty="0" err="1" smtClean="0"/>
              <a:t>kAPPLICATION_NUM_PROPERTY_IDENTIFIERS</a:t>
            </a:r>
            <a:r>
              <a:rPr lang="fr-FR" sz="1000" i="1" dirty="0" smtClean="0"/>
              <a:t>] = {</a:t>
            </a:r>
          </a:p>
          <a:p>
            <a:pPr lvl="3">
              <a:buNone/>
            </a:pPr>
            <a:r>
              <a:rPr lang="fr-FR" sz="1000" i="1" dirty="0" smtClean="0"/>
              <a:t>	"visible",</a:t>
            </a:r>
          </a:p>
          <a:p>
            <a:pPr lvl="3">
              <a:buNone/>
            </a:pPr>
            <a:r>
              <a:rPr lang="fr-FR" sz="1000" i="1" dirty="0" smtClean="0"/>
              <a:t>	"</a:t>
            </a:r>
            <a:r>
              <a:rPr lang="fr-FR" sz="1000" i="1" dirty="0" err="1" smtClean="0"/>
              <a:t>privateData</a:t>
            </a:r>
            <a:r>
              <a:rPr lang="fr-FR" sz="1000" i="1" dirty="0" smtClean="0"/>
              <a:t>"</a:t>
            </a:r>
          </a:p>
          <a:p>
            <a:pPr lvl="3">
              <a:buNone/>
            </a:pPr>
            <a:r>
              <a:rPr lang="fr-FR" sz="1000" i="1" dirty="0" smtClean="0"/>
              <a:t>};</a:t>
            </a:r>
          </a:p>
          <a:p>
            <a:pPr lvl="3">
              <a:buNone/>
            </a:pPr>
            <a:r>
              <a:rPr lang="fr-FR" sz="1000" i="1" dirty="0" err="1" smtClean="0"/>
              <a:t>static</a:t>
            </a:r>
            <a:r>
              <a:rPr lang="fr-FR" sz="1000" i="1" dirty="0" smtClean="0"/>
              <a:t>  </a:t>
            </a:r>
            <a:r>
              <a:rPr lang="fr-FR" sz="1000" i="1" dirty="0" err="1" smtClean="0"/>
              <a:t>NPIdentifier</a:t>
            </a:r>
            <a:r>
              <a:rPr lang="fr-FR" sz="1000" i="1" dirty="0" smtClean="0"/>
              <a:t>    </a:t>
            </a:r>
            <a:r>
              <a:rPr lang="fr-FR" sz="1000" i="1" dirty="0" err="1" smtClean="0"/>
              <a:t>v_APPLICATIONMethodIdentifiers</a:t>
            </a:r>
            <a:r>
              <a:rPr lang="fr-FR" sz="1000" i="1" dirty="0" smtClean="0"/>
              <a:t>[</a:t>
            </a:r>
            <a:r>
              <a:rPr lang="fr-FR" sz="1000" i="1" dirty="0" err="1" smtClean="0"/>
              <a:t>kAPPLICATION_NUM_METHOD_IDENTIFIERS</a:t>
            </a:r>
            <a:r>
              <a:rPr lang="fr-FR" sz="1000" i="1" dirty="0" smtClean="0"/>
              <a:t>];</a:t>
            </a:r>
          </a:p>
          <a:p>
            <a:pPr lvl="3">
              <a:buNone/>
            </a:pPr>
            <a:r>
              <a:rPr lang="fr-FR" sz="1000" i="1" dirty="0" err="1" smtClean="0"/>
              <a:t>static</a:t>
            </a:r>
            <a:r>
              <a:rPr lang="fr-FR" sz="1000" i="1" dirty="0" smtClean="0"/>
              <a:t>  </a:t>
            </a:r>
            <a:r>
              <a:rPr lang="fr-FR" sz="1000" i="1" dirty="0" err="1" smtClean="0"/>
              <a:t>const</a:t>
            </a:r>
            <a:r>
              <a:rPr lang="fr-FR" sz="1000" i="1" dirty="0" smtClean="0"/>
              <a:t> NPUTF8 *  </a:t>
            </a:r>
            <a:r>
              <a:rPr lang="fr-FR" sz="1000" i="1" dirty="0" err="1" smtClean="0"/>
              <a:t>v_APPLICATIONMethodNames</a:t>
            </a:r>
            <a:r>
              <a:rPr lang="fr-FR" sz="1000" i="1" dirty="0" smtClean="0"/>
              <a:t>[</a:t>
            </a:r>
            <a:r>
              <a:rPr lang="fr-FR" sz="1000" i="1" dirty="0" err="1" smtClean="0"/>
              <a:t>kAPPLICATION_NUM_METHOD_IDENTIFIERS</a:t>
            </a:r>
            <a:r>
              <a:rPr lang="fr-FR" sz="1000" i="1" dirty="0" smtClean="0"/>
              <a:t>] = {</a:t>
            </a:r>
          </a:p>
          <a:p>
            <a:pPr lvl="3">
              <a:buNone/>
            </a:pPr>
            <a:r>
              <a:rPr lang="fr-FR" sz="1000" i="1" dirty="0" smtClean="0"/>
              <a:t>    "</a:t>
            </a:r>
            <a:r>
              <a:rPr lang="fr-FR" sz="1000" i="1" dirty="0" err="1" smtClean="0"/>
              <a:t>createApplication</a:t>
            </a:r>
            <a:r>
              <a:rPr lang="fr-FR" sz="1000" i="1" dirty="0" smtClean="0"/>
              <a:t>",</a:t>
            </a:r>
          </a:p>
          <a:p>
            <a:pPr lvl="3">
              <a:buNone/>
            </a:pPr>
            <a:r>
              <a:rPr lang="fr-FR" sz="1000" i="1" dirty="0" smtClean="0"/>
              <a:t>    "</a:t>
            </a:r>
            <a:r>
              <a:rPr lang="fr-FR" sz="1000" i="1" dirty="0" err="1" smtClean="0"/>
              <a:t>destroyApplication</a:t>
            </a:r>
            <a:r>
              <a:rPr lang="fr-FR" sz="1000" i="1" dirty="0" smtClean="0"/>
              <a:t>",</a:t>
            </a:r>
          </a:p>
          <a:p>
            <a:pPr lvl="3">
              <a:buNone/>
            </a:pPr>
            <a:r>
              <a:rPr lang="fr-FR" sz="1000" i="1" dirty="0" smtClean="0"/>
              <a:t>    "show",</a:t>
            </a:r>
          </a:p>
          <a:p>
            <a:pPr lvl="3">
              <a:buNone/>
            </a:pPr>
            <a:r>
              <a:rPr lang="fr-FR" sz="1000" i="1" dirty="0" smtClean="0"/>
              <a:t>    "</a:t>
            </a:r>
            <a:r>
              <a:rPr lang="fr-FR" sz="1000" i="1" dirty="0" err="1" smtClean="0"/>
              <a:t>hide</a:t>
            </a:r>
            <a:r>
              <a:rPr lang="fr-FR" sz="1000" i="1" dirty="0" smtClean="0"/>
              <a:t>"</a:t>
            </a:r>
          </a:p>
          <a:p>
            <a:pPr lvl="3">
              <a:buNone/>
            </a:pPr>
            <a:r>
              <a:rPr lang="fr-FR" sz="1000" i="1" dirty="0" smtClean="0"/>
              <a:t>};</a:t>
            </a:r>
          </a:p>
          <a:p>
            <a:pPr lvl="3">
              <a:buNone/>
            </a:pPr>
            <a:r>
              <a:rPr lang="fr-FR" sz="1000" i="1" dirty="0" err="1" smtClean="0"/>
              <a:t>static</a:t>
            </a:r>
            <a:r>
              <a:rPr lang="fr-FR" sz="1000" i="1" dirty="0" smtClean="0"/>
              <a:t>  </a:t>
            </a:r>
            <a:r>
              <a:rPr lang="fr-FR" sz="1000" i="1" dirty="0" err="1" smtClean="0"/>
              <a:t>void</a:t>
            </a:r>
            <a:r>
              <a:rPr lang="fr-FR" sz="1000" i="1" dirty="0" smtClean="0"/>
              <a:t>    </a:t>
            </a:r>
            <a:r>
              <a:rPr lang="fr-FR" sz="1000" i="1" dirty="0" err="1" smtClean="0"/>
              <a:t>APPLICATIONinitializeIdentifiers</a:t>
            </a:r>
            <a:r>
              <a:rPr lang="fr-FR" sz="1000" i="1" dirty="0" smtClean="0"/>
              <a:t>(</a:t>
            </a:r>
            <a:r>
              <a:rPr lang="fr-FR" sz="1000" i="1" dirty="0" err="1" smtClean="0"/>
              <a:t>void</a:t>
            </a:r>
            <a:r>
              <a:rPr lang="fr-FR" sz="1000" i="1" dirty="0" smtClean="0"/>
              <a:t>) {</a:t>
            </a:r>
          </a:p>
          <a:p>
            <a:pPr lvl="3">
              <a:buNone/>
            </a:pPr>
            <a:r>
              <a:rPr lang="fr-FR" sz="1000" i="1" dirty="0" smtClean="0"/>
              <a:t>    </a:t>
            </a:r>
            <a:r>
              <a:rPr lang="fr-FR" sz="1000" i="1" dirty="0" err="1" smtClean="0"/>
              <a:t>sBrowserFuncs</a:t>
            </a:r>
            <a:r>
              <a:rPr lang="fr-FR" sz="1000" i="1" dirty="0" smtClean="0"/>
              <a:t>-&gt;</a:t>
            </a:r>
            <a:r>
              <a:rPr lang="fr-FR" sz="1000" i="1" dirty="0" err="1" smtClean="0"/>
              <a:t>getstringidentifiers</a:t>
            </a:r>
            <a:r>
              <a:rPr lang="fr-FR" sz="1000" i="1" dirty="0" smtClean="0"/>
              <a:t>( </a:t>
            </a:r>
            <a:r>
              <a:rPr lang="fr-FR" sz="1000" i="1" dirty="0" err="1" smtClean="0"/>
              <a:t>v_APPLICATIONPropertyNames</a:t>
            </a:r>
            <a:r>
              <a:rPr lang="fr-FR" sz="1000" i="1" dirty="0" smtClean="0"/>
              <a:t>, </a:t>
            </a:r>
            <a:r>
              <a:rPr lang="fr-FR" sz="1000" i="1" dirty="0" err="1" smtClean="0"/>
              <a:t>kAPPLICATION_NUM_PROPERTY_IDENTIFIERS</a:t>
            </a:r>
            <a:r>
              <a:rPr lang="fr-FR" sz="1000" i="1" dirty="0" smtClean="0"/>
              <a:t>, </a:t>
            </a:r>
            <a:r>
              <a:rPr lang="fr-FR" sz="1000" i="1" dirty="0" err="1" smtClean="0"/>
              <a:t>v_APPLICATIONPropertyIdentifiers</a:t>
            </a:r>
            <a:r>
              <a:rPr lang="fr-FR" sz="1000" i="1" dirty="0" smtClean="0"/>
              <a:t> );</a:t>
            </a:r>
          </a:p>
          <a:p>
            <a:pPr lvl="3">
              <a:buNone/>
            </a:pPr>
            <a:r>
              <a:rPr lang="fr-FR" sz="1000" i="1" dirty="0" smtClean="0"/>
              <a:t>    </a:t>
            </a:r>
            <a:r>
              <a:rPr lang="fr-FR" sz="1000" i="1" dirty="0" err="1" smtClean="0"/>
              <a:t>sBrowserFuncs</a:t>
            </a:r>
            <a:r>
              <a:rPr lang="fr-FR" sz="1000" i="1" dirty="0" smtClean="0"/>
              <a:t>-&gt;</a:t>
            </a:r>
            <a:r>
              <a:rPr lang="fr-FR" sz="1000" i="1" dirty="0" err="1" smtClean="0"/>
              <a:t>getstringidentifiers</a:t>
            </a:r>
            <a:r>
              <a:rPr lang="fr-FR" sz="1000" i="1" dirty="0" smtClean="0"/>
              <a:t>( </a:t>
            </a:r>
            <a:r>
              <a:rPr lang="fr-FR" sz="1000" i="1" dirty="0" err="1" smtClean="0"/>
              <a:t>v_APPLICATIONMethodNames</a:t>
            </a:r>
            <a:r>
              <a:rPr lang="fr-FR" sz="1000" i="1" dirty="0" smtClean="0"/>
              <a:t>,   </a:t>
            </a:r>
            <a:r>
              <a:rPr lang="fr-FR" sz="1000" i="1" dirty="0" err="1" smtClean="0"/>
              <a:t>kAPPLICATION_NUM_METHOD_IDENTIFIERS</a:t>
            </a:r>
            <a:r>
              <a:rPr lang="fr-FR" sz="1000" i="1" dirty="0" smtClean="0"/>
              <a:t>,   </a:t>
            </a:r>
            <a:r>
              <a:rPr lang="fr-FR" sz="1000" i="1" dirty="0" err="1" smtClean="0"/>
              <a:t>v_APPLICATIONMethodIdentifiers</a:t>
            </a:r>
            <a:r>
              <a:rPr lang="fr-FR" sz="1000" i="1" dirty="0" smtClean="0"/>
              <a:t> ); </a:t>
            </a:r>
          </a:p>
          <a:p>
            <a:pPr lvl="3">
              <a:buNone/>
            </a:pPr>
            <a:r>
              <a:rPr lang="fr-FR" sz="1000" i="1" dirty="0" smtClean="0"/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Architecture de </a:t>
            </a:r>
            <a:r>
              <a:rPr lang="fr-FR" dirty="0" err="1" smtClean="0"/>
              <a:t>HbbTVBrowserPlugin</a:t>
            </a: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EEE244-CBED-487E-A654-B11607095691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 err="1" smtClean="0"/>
              <a:t>HbbTVBrowser</a:t>
            </a:r>
            <a:r>
              <a:rPr lang="fr-FR" dirty="0" smtClean="0"/>
              <a:t> plugin et NPAPI 	Stanislas Selle - TSI - Telecom </a:t>
            </a:r>
            <a:r>
              <a:rPr lang="fr-FR" dirty="0" err="1" smtClean="0"/>
              <a:t>Paristech</a:t>
            </a:r>
            <a:r>
              <a:rPr lang="fr-FR" dirty="0" smtClean="0"/>
              <a:t> - 2011 </a:t>
            </a:r>
          </a:p>
          <a:p>
            <a:r>
              <a:rPr lang="fr-FR" dirty="0" smtClean="0"/>
              <a:t>                           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683568" y="1484784"/>
            <a:ext cx="7672388" cy="4824536"/>
          </a:xfrm>
        </p:spPr>
        <p:txBody>
          <a:bodyPr/>
          <a:lstStyle/>
          <a:p>
            <a:r>
              <a:rPr lang="fr-FR" sz="2000" dirty="0" smtClean="0"/>
              <a:t>Lors d’un appel d’une propriété : </a:t>
            </a:r>
          </a:p>
          <a:p>
            <a:pPr lvl="1"/>
            <a:r>
              <a:rPr lang="fr-FR" sz="2000" dirty="0" err="1" smtClean="0"/>
              <a:t>Hasproperty</a:t>
            </a:r>
            <a:endParaRPr lang="fr-FR" sz="2000" dirty="0" smtClean="0"/>
          </a:p>
          <a:p>
            <a:pPr lvl="1"/>
            <a:r>
              <a:rPr lang="fr-FR" sz="2000" dirty="0" err="1" smtClean="0"/>
              <a:t>GetProperty</a:t>
            </a:r>
            <a:r>
              <a:rPr lang="fr-FR" sz="2000" dirty="0" smtClean="0"/>
              <a:t> / </a:t>
            </a:r>
            <a:r>
              <a:rPr lang="fr-FR" sz="2000" dirty="0" err="1" smtClean="0"/>
              <a:t>SetProperty</a:t>
            </a:r>
            <a:endParaRPr lang="fr-FR" sz="2000" dirty="0" smtClean="0"/>
          </a:p>
          <a:p>
            <a:pPr lvl="1">
              <a:buNone/>
            </a:pPr>
            <a:endParaRPr lang="fr-FR" sz="2000" dirty="0" smtClean="0"/>
          </a:p>
          <a:p>
            <a:pPr lvl="3">
              <a:buNone/>
            </a:pPr>
            <a:r>
              <a:rPr lang="fr-FR" sz="1400" dirty="0" err="1" smtClean="0"/>
              <a:t>typedef</a:t>
            </a:r>
            <a:r>
              <a:rPr lang="fr-FR" sz="1400" dirty="0" smtClean="0"/>
              <a:t> </a:t>
            </a:r>
            <a:r>
              <a:rPr lang="fr-FR" sz="1400" dirty="0" err="1" smtClean="0"/>
              <a:t>struct</a:t>
            </a:r>
            <a:r>
              <a:rPr lang="fr-FR" sz="1400" dirty="0" smtClean="0"/>
              <a:t> {</a:t>
            </a:r>
          </a:p>
          <a:p>
            <a:pPr lvl="3">
              <a:buNone/>
            </a:pPr>
            <a:r>
              <a:rPr lang="fr-FR" sz="1400" dirty="0" smtClean="0"/>
              <a:t>	</a:t>
            </a:r>
            <a:r>
              <a:rPr lang="fr-FR" sz="1400" dirty="0" err="1" smtClean="0"/>
              <a:t>NPObject</a:t>
            </a:r>
            <a:r>
              <a:rPr lang="fr-FR" sz="1400" dirty="0" smtClean="0"/>
              <a:t> header;	</a:t>
            </a:r>
          </a:p>
          <a:p>
            <a:pPr lvl="3">
              <a:buNone/>
            </a:pPr>
            <a:r>
              <a:rPr lang="fr-FR" sz="1400" dirty="0" smtClean="0"/>
              <a:t>	NPP </a:t>
            </a:r>
            <a:r>
              <a:rPr lang="fr-FR" sz="1400" dirty="0" err="1" smtClean="0"/>
              <a:t>npp</a:t>
            </a:r>
            <a:r>
              <a:rPr lang="fr-FR" sz="1400" dirty="0" smtClean="0"/>
              <a:t>; 	</a:t>
            </a:r>
          </a:p>
          <a:p>
            <a:pPr lvl="3">
              <a:buNone/>
            </a:pPr>
            <a:r>
              <a:rPr lang="fr-FR" sz="1400" dirty="0" smtClean="0"/>
              <a:t>	double* value;</a:t>
            </a:r>
          </a:p>
          <a:p>
            <a:pPr lvl="3">
              <a:buNone/>
            </a:pPr>
            <a:r>
              <a:rPr lang="fr-FR" sz="1400" dirty="0" smtClean="0"/>
              <a:t>	double* </a:t>
            </a:r>
            <a:r>
              <a:rPr lang="fr-FR" sz="1400" dirty="0" err="1" smtClean="0"/>
              <a:t>maximumValue</a:t>
            </a:r>
            <a:r>
              <a:rPr lang="fr-FR" sz="1400" dirty="0" smtClean="0"/>
              <a:t>;  }  </a:t>
            </a:r>
            <a:r>
              <a:rPr lang="fr-FR" sz="1400" dirty="0" err="1" smtClean="0"/>
              <a:t>NPObj_KeySet</a:t>
            </a:r>
            <a:r>
              <a:rPr lang="fr-FR" sz="1400" dirty="0" smtClean="0"/>
              <a:t>;</a:t>
            </a:r>
          </a:p>
          <a:p>
            <a:pPr lvl="3">
              <a:buNone/>
            </a:pPr>
            <a:endParaRPr lang="fr-FR" sz="1400" dirty="0" smtClean="0"/>
          </a:p>
          <a:p>
            <a:pPr lvl="3">
              <a:buNone/>
            </a:pPr>
            <a:r>
              <a:rPr lang="fr-FR" sz="1400" dirty="0" smtClean="0"/>
              <a:t>if (</a:t>
            </a:r>
            <a:r>
              <a:rPr lang="fr-FR" sz="1400" dirty="0" err="1" smtClean="0"/>
              <a:t>name</a:t>
            </a:r>
            <a:r>
              <a:rPr lang="fr-FR" sz="1400" dirty="0" smtClean="0"/>
              <a:t> == </a:t>
            </a:r>
            <a:r>
              <a:rPr lang="fr-FR" sz="1400" dirty="0" err="1" smtClean="0"/>
              <a:t>v_KEYSETPropertyIdentifiers</a:t>
            </a:r>
            <a:r>
              <a:rPr lang="fr-FR" sz="1400" dirty="0" smtClean="0"/>
              <a:t>[</a:t>
            </a:r>
            <a:r>
              <a:rPr lang="fr-FR" sz="1400" dirty="0" err="1" smtClean="0"/>
              <a:t>kKEYSET_ID_PROPERTY_VALUE</a:t>
            </a:r>
            <a:r>
              <a:rPr lang="fr-FR" sz="1400" dirty="0" smtClean="0"/>
              <a:t>])</a:t>
            </a:r>
          </a:p>
          <a:p>
            <a:pPr lvl="3">
              <a:buNone/>
            </a:pPr>
            <a:r>
              <a:rPr lang="fr-FR" sz="1400" dirty="0" smtClean="0"/>
              <a:t>	{    			</a:t>
            </a:r>
          </a:p>
          <a:p>
            <a:pPr lvl="3">
              <a:buNone/>
            </a:pPr>
            <a:r>
              <a:rPr lang="fr-FR" sz="1400" dirty="0" smtClean="0"/>
              <a:t>		double* value = </a:t>
            </a:r>
            <a:r>
              <a:rPr lang="fr-FR" sz="1400" dirty="0" err="1" smtClean="0"/>
              <a:t>keysetobj</a:t>
            </a:r>
            <a:r>
              <a:rPr lang="fr-FR" sz="1400" dirty="0" smtClean="0"/>
              <a:t>-&gt;value;</a:t>
            </a:r>
          </a:p>
          <a:p>
            <a:pPr lvl="3">
              <a:buNone/>
            </a:pPr>
            <a:r>
              <a:rPr lang="fr-FR" sz="1400" dirty="0" smtClean="0"/>
              <a:t>		DOUBLE_TO_NPVARIANT(*value, *</a:t>
            </a:r>
            <a:r>
              <a:rPr lang="fr-FR" sz="1400" dirty="0" err="1" smtClean="0"/>
              <a:t>result</a:t>
            </a:r>
            <a:r>
              <a:rPr lang="fr-FR" sz="1400" dirty="0" smtClean="0"/>
              <a:t>);</a:t>
            </a:r>
          </a:p>
          <a:p>
            <a:pPr lvl="3">
              <a:buNone/>
            </a:pPr>
            <a:r>
              <a:rPr lang="fr-FR" sz="1400" dirty="0" smtClean="0"/>
              <a:t>    	</a:t>
            </a:r>
            <a:r>
              <a:rPr lang="fr-FR" sz="1400" dirty="0" err="1" smtClean="0"/>
              <a:t>fctresult</a:t>
            </a:r>
            <a:r>
              <a:rPr lang="fr-FR" sz="1400" dirty="0" smtClean="0"/>
              <a:t> = </a:t>
            </a:r>
            <a:r>
              <a:rPr lang="fr-FR" sz="1400" dirty="0" err="1" smtClean="0"/>
              <a:t>true</a:t>
            </a:r>
            <a:r>
              <a:rPr lang="fr-FR" sz="1400" dirty="0" smtClean="0"/>
              <a:t>;</a:t>
            </a:r>
          </a:p>
          <a:p>
            <a:pPr lvl="3">
              <a:buNone/>
            </a:pPr>
            <a:r>
              <a:rPr lang="fr-FR" sz="1400" dirty="0" smtClean="0"/>
              <a:t>	}</a:t>
            </a:r>
          </a:p>
          <a:p>
            <a:pPr lvl="3">
              <a:buNone/>
            </a:pPr>
            <a:endParaRPr lang="fr-FR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Architecture de </a:t>
            </a:r>
            <a:r>
              <a:rPr lang="fr-FR" dirty="0" err="1" smtClean="0"/>
              <a:t>HbbTVBrowserPlugin</a:t>
            </a: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EEE244-CBED-487E-A654-B11607095691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 err="1" smtClean="0"/>
              <a:t>HbbTVBrowser</a:t>
            </a:r>
            <a:r>
              <a:rPr lang="fr-FR" dirty="0" smtClean="0"/>
              <a:t> plugin et NPAPI 	Stanislas Selle - TSI - Telecom </a:t>
            </a:r>
            <a:r>
              <a:rPr lang="fr-FR" dirty="0" err="1" smtClean="0"/>
              <a:t>Paristech</a:t>
            </a:r>
            <a:r>
              <a:rPr lang="fr-FR" dirty="0" smtClean="0"/>
              <a:t> - 2011 </a:t>
            </a:r>
          </a:p>
          <a:p>
            <a:r>
              <a:rPr lang="fr-FR" dirty="0" smtClean="0"/>
              <a:t>                           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323528" y="1484784"/>
            <a:ext cx="8820472" cy="4464496"/>
          </a:xfrm>
        </p:spPr>
        <p:txBody>
          <a:bodyPr/>
          <a:lstStyle/>
          <a:p>
            <a:r>
              <a:rPr lang="fr-FR" sz="2000" dirty="0" smtClean="0"/>
              <a:t>Lors d’un appel d’une méthode :</a:t>
            </a:r>
          </a:p>
          <a:p>
            <a:pPr lvl="1"/>
            <a:r>
              <a:rPr lang="fr-FR" dirty="0" err="1" smtClean="0"/>
              <a:t>Hasmethod</a:t>
            </a:r>
            <a:endParaRPr lang="fr-FR" dirty="0" smtClean="0"/>
          </a:p>
          <a:p>
            <a:pPr lvl="1"/>
            <a:r>
              <a:rPr lang="fr-FR" dirty="0" err="1" smtClean="0"/>
              <a:t>Invoke</a:t>
            </a:r>
            <a:endParaRPr lang="fr-FR" dirty="0" smtClean="0"/>
          </a:p>
          <a:p>
            <a:pPr lvl="1"/>
            <a:endParaRPr lang="fr-FR" sz="1600" dirty="0" smtClean="0"/>
          </a:p>
          <a:p>
            <a:pPr lvl="3">
              <a:buNone/>
            </a:pPr>
            <a:r>
              <a:rPr lang="fr-FR" sz="1600" dirty="0" smtClean="0"/>
              <a:t>/** </a:t>
            </a:r>
            <a:r>
              <a:rPr lang="fr-FR" sz="1600" dirty="0" err="1" smtClean="0"/>
              <a:t>implementation</a:t>
            </a:r>
            <a:r>
              <a:rPr lang="fr-FR" sz="1600" dirty="0" smtClean="0"/>
              <a:t> **/</a:t>
            </a:r>
          </a:p>
          <a:p>
            <a:pPr lvl="3">
              <a:buNone/>
            </a:pPr>
            <a:r>
              <a:rPr lang="fr-FR" sz="1600" dirty="0" err="1" smtClean="0"/>
              <a:t>void</a:t>
            </a:r>
            <a:r>
              <a:rPr lang="fr-FR" sz="1600" dirty="0" smtClean="0"/>
              <a:t>  </a:t>
            </a:r>
            <a:r>
              <a:rPr lang="fr-FR" sz="1600" dirty="0" err="1" smtClean="0"/>
              <a:t>OAM_ObjectMain_Invoke_GetOwnerApplication</a:t>
            </a:r>
            <a:r>
              <a:rPr lang="fr-FR" sz="1600" dirty="0" smtClean="0"/>
              <a:t>(</a:t>
            </a:r>
            <a:r>
              <a:rPr lang="fr-FR" sz="1600" dirty="0" err="1" smtClean="0"/>
              <a:t>NPObj_OAM</a:t>
            </a:r>
            <a:r>
              <a:rPr lang="fr-FR" sz="1600" dirty="0" smtClean="0"/>
              <a:t>* </a:t>
            </a:r>
            <a:r>
              <a:rPr lang="fr-FR" sz="1600" dirty="0" err="1" smtClean="0"/>
              <a:t>obj,const</a:t>
            </a:r>
            <a:r>
              <a:rPr lang="fr-FR" sz="1600" dirty="0" smtClean="0"/>
              <a:t> </a:t>
            </a:r>
            <a:r>
              <a:rPr lang="fr-FR" sz="1600" dirty="0" err="1" smtClean="0"/>
              <a:t>NPVariant</a:t>
            </a:r>
            <a:r>
              <a:rPr lang="fr-FR" sz="1600" dirty="0" smtClean="0"/>
              <a:t>* </a:t>
            </a:r>
            <a:r>
              <a:rPr lang="fr-FR" sz="1600" dirty="0" err="1" smtClean="0"/>
              <a:t>args</a:t>
            </a:r>
            <a:r>
              <a:rPr lang="fr-FR" sz="1600" dirty="0" smtClean="0"/>
              <a:t>, uint32_t </a:t>
            </a:r>
            <a:r>
              <a:rPr lang="fr-FR" sz="1600" dirty="0" err="1" smtClean="0"/>
              <a:t>argCount</a:t>
            </a:r>
            <a:r>
              <a:rPr lang="fr-FR" sz="1600" dirty="0" smtClean="0"/>
              <a:t>, </a:t>
            </a:r>
            <a:r>
              <a:rPr lang="fr-FR" sz="1600" dirty="0" err="1" smtClean="0"/>
              <a:t>NPVariant</a:t>
            </a:r>
            <a:r>
              <a:rPr lang="fr-FR" sz="1600" dirty="0" smtClean="0"/>
              <a:t>* </a:t>
            </a:r>
            <a:r>
              <a:rPr lang="fr-FR" sz="1600" dirty="0" err="1" smtClean="0"/>
              <a:t>result</a:t>
            </a:r>
            <a:r>
              <a:rPr lang="fr-FR" sz="1600" dirty="0" smtClean="0"/>
              <a:t>)</a:t>
            </a:r>
          </a:p>
          <a:p>
            <a:pPr lvl="3">
              <a:buNone/>
            </a:pPr>
            <a:r>
              <a:rPr lang="fr-FR" sz="1600" dirty="0" smtClean="0"/>
              <a:t>{</a:t>
            </a:r>
          </a:p>
          <a:p>
            <a:pPr lvl="3">
              <a:buNone/>
            </a:pPr>
            <a:r>
              <a:rPr lang="fr-FR" sz="1600" dirty="0" smtClean="0"/>
              <a:t>	TRACEINFO;</a:t>
            </a:r>
          </a:p>
          <a:p>
            <a:pPr lvl="3">
              <a:buNone/>
            </a:pPr>
            <a:r>
              <a:rPr lang="fr-FR" sz="1600" dirty="0" smtClean="0"/>
              <a:t>	</a:t>
            </a:r>
            <a:r>
              <a:rPr lang="fr-FR" sz="1600" dirty="0" err="1" smtClean="0"/>
              <a:t>sBrowserFuncs</a:t>
            </a:r>
            <a:r>
              <a:rPr lang="fr-FR" sz="1600" dirty="0" smtClean="0"/>
              <a:t>-&gt;</a:t>
            </a:r>
            <a:r>
              <a:rPr lang="fr-FR" sz="1600" dirty="0" err="1" smtClean="0"/>
              <a:t>retainobject</a:t>
            </a:r>
            <a:r>
              <a:rPr lang="fr-FR" sz="1600" dirty="0" smtClean="0"/>
              <a:t>(</a:t>
            </a:r>
            <a:r>
              <a:rPr lang="fr-FR" sz="1600" dirty="0" err="1" smtClean="0"/>
              <a:t>obj</a:t>
            </a:r>
            <a:r>
              <a:rPr lang="fr-FR" sz="1600" dirty="0" smtClean="0"/>
              <a:t>-&gt;</a:t>
            </a:r>
            <a:r>
              <a:rPr lang="fr-FR" sz="1600" dirty="0" err="1" smtClean="0"/>
              <a:t>ownerApplication</a:t>
            </a:r>
            <a:r>
              <a:rPr lang="fr-FR" sz="1600" dirty="0" smtClean="0"/>
              <a:t>);</a:t>
            </a:r>
          </a:p>
          <a:p>
            <a:pPr lvl="3">
              <a:buNone/>
            </a:pPr>
            <a:r>
              <a:rPr lang="fr-FR" sz="1600" dirty="0" smtClean="0"/>
              <a:t>	OBJECT_TO_NPVARIANT((</a:t>
            </a:r>
            <a:r>
              <a:rPr lang="fr-FR" sz="1600" dirty="0" err="1" smtClean="0"/>
              <a:t>NPObject</a:t>
            </a:r>
            <a:r>
              <a:rPr lang="fr-FR" sz="1600" dirty="0" smtClean="0"/>
              <a:t>*)(</a:t>
            </a:r>
            <a:r>
              <a:rPr lang="fr-FR" sz="1600" dirty="0" err="1" smtClean="0"/>
              <a:t>obj</a:t>
            </a:r>
            <a:r>
              <a:rPr lang="fr-FR" sz="1600" dirty="0" smtClean="0"/>
              <a:t>-&gt;</a:t>
            </a:r>
            <a:r>
              <a:rPr lang="fr-FR" sz="1600" dirty="0" err="1" smtClean="0"/>
              <a:t>ownerApplication</a:t>
            </a:r>
            <a:r>
              <a:rPr lang="fr-FR" sz="1600" dirty="0" smtClean="0"/>
              <a:t>), *</a:t>
            </a:r>
            <a:r>
              <a:rPr lang="fr-FR" sz="1600" dirty="0" err="1" smtClean="0"/>
              <a:t>result</a:t>
            </a:r>
            <a:r>
              <a:rPr lang="fr-FR" sz="1600" dirty="0" smtClean="0"/>
              <a:t>);	</a:t>
            </a:r>
          </a:p>
          <a:p>
            <a:pPr lvl="3">
              <a:buNone/>
            </a:pPr>
            <a:r>
              <a:rPr lang="fr-FR" sz="1600" dirty="0" smtClean="0"/>
              <a:t>}</a:t>
            </a:r>
          </a:p>
          <a:p>
            <a:pPr lvl="2"/>
            <a:endParaRPr lang="fr-FR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Architecture de </a:t>
            </a:r>
            <a:r>
              <a:rPr lang="fr-FR" dirty="0" err="1" smtClean="0"/>
              <a:t>HbbTVBrowserPlugin</a:t>
            </a: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EEE244-CBED-487E-A654-B11607095691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 err="1" smtClean="0"/>
              <a:t>HbbTVBrowser</a:t>
            </a:r>
            <a:r>
              <a:rPr lang="fr-FR" dirty="0" smtClean="0"/>
              <a:t> plugin et NPAPI 	Stanislas Selle - TSI - Telecom </a:t>
            </a:r>
            <a:r>
              <a:rPr lang="fr-FR" dirty="0" err="1" smtClean="0"/>
              <a:t>Paristech</a:t>
            </a:r>
            <a:r>
              <a:rPr lang="fr-FR" dirty="0" smtClean="0"/>
              <a:t> - 2011 </a:t>
            </a:r>
          </a:p>
          <a:p>
            <a:r>
              <a:rPr lang="fr-FR" dirty="0" smtClean="0"/>
              <a:t>                           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683568" y="1484784"/>
            <a:ext cx="7672388" cy="4752528"/>
          </a:xfrm>
        </p:spPr>
        <p:txBody>
          <a:bodyPr/>
          <a:lstStyle/>
          <a:p>
            <a:r>
              <a:rPr lang="fr-FR" sz="1600" dirty="0" smtClean="0"/>
              <a:t>Exemple :</a:t>
            </a:r>
          </a:p>
          <a:p>
            <a:pPr lvl="1">
              <a:buNone/>
            </a:pPr>
            <a:r>
              <a:rPr lang="fr-FR" sz="1400" dirty="0" smtClean="0"/>
              <a:t>&lt;</a:t>
            </a:r>
            <a:r>
              <a:rPr lang="fr-FR" sz="1400" dirty="0" err="1" smtClean="0"/>
              <a:t>object</a:t>
            </a:r>
            <a:r>
              <a:rPr lang="fr-FR" sz="1400" dirty="0" smtClean="0"/>
              <a:t> type="application/</a:t>
            </a:r>
            <a:r>
              <a:rPr lang="fr-FR" sz="1400" dirty="0" err="1" smtClean="0"/>
              <a:t>oipfApplicationManager</a:t>
            </a:r>
            <a:r>
              <a:rPr lang="fr-FR" sz="1400" dirty="0" smtClean="0"/>
              <a:t>" id="</a:t>
            </a:r>
            <a:r>
              <a:rPr lang="fr-FR" sz="1400" dirty="0" err="1" smtClean="0"/>
              <a:t>oipfAppMan</a:t>
            </a:r>
            <a:r>
              <a:rPr lang="fr-FR" sz="1400" dirty="0" smtClean="0"/>
              <a:t>"&gt;&lt;/</a:t>
            </a:r>
            <a:r>
              <a:rPr lang="fr-FR" sz="1400" dirty="0" err="1" smtClean="0"/>
              <a:t>object</a:t>
            </a:r>
            <a:r>
              <a:rPr lang="fr-FR" sz="1400" dirty="0" smtClean="0"/>
              <a:t>&gt;</a:t>
            </a:r>
          </a:p>
          <a:p>
            <a:pPr lvl="1">
              <a:buNone/>
            </a:pPr>
            <a:r>
              <a:rPr lang="fr-FR" sz="1400" dirty="0" smtClean="0"/>
              <a:t>…</a:t>
            </a:r>
            <a:endParaRPr lang="fr-FR" sz="1400" dirty="0" smtClean="0"/>
          </a:p>
          <a:p>
            <a:pPr lvl="1">
              <a:buNone/>
            </a:pPr>
            <a:r>
              <a:rPr lang="fr-FR" sz="1400" dirty="0" err="1" smtClean="0"/>
              <a:t>window.onload</a:t>
            </a:r>
            <a:r>
              <a:rPr lang="fr-FR" sz="1400" dirty="0" smtClean="0"/>
              <a:t> = </a:t>
            </a:r>
            <a:r>
              <a:rPr lang="fr-FR" sz="1400" dirty="0" err="1" smtClean="0"/>
              <a:t>function</a:t>
            </a:r>
            <a:r>
              <a:rPr lang="fr-FR" sz="1400" dirty="0" smtClean="0"/>
              <a:t>() </a:t>
            </a:r>
          </a:p>
          <a:p>
            <a:pPr lvl="1">
              <a:buNone/>
            </a:pPr>
            <a:r>
              <a:rPr lang="fr-FR" sz="1400" dirty="0" smtClean="0"/>
              <a:t>{</a:t>
            </a:r>
          </a:p>
          <a:p>
            <a:pPr lvl="1">
              <a:buNone/>
            </a:pPr>
            <a:r>
              <a:rPr lang="fr-FR" sz="1400" dirty="0" smtClean="0"/>
              <a:t>	</a:t>
            </a:r>
            <a:r>
              <a:rPr lang="fr-FR" sz="1400" dirty="0" err="1" smtClean="0"/>
              <a:t>DebugConsole.init</a:t>
            </a:r>
            <a:r>
              <a:rPr lang="fr-FR" sz="1400" dirty="0" smtClean="0"/>
              <a:t>();</a:t>
            </a:r>
          </a:p>
          <a:p>
            <a:pPr lvl="1">
              <a:buNone/>
            </a:pPr>
            <a:r>
              <a:rPr lang="fr-FR" sz="1400" dirty="0" smtClean="0"/>
              <a:t>	</a:t>
            </a:r>
            <a:r>
              <a:rPr lang="fr-FR" sz="1400" dirty="0" err="1" smtClean="0"/>
              <a:t>menuinit</a:t>
            </a:r>
            <a:r>
              <a:rPr lang="fr-FR" sz="1400" dirty="0" smtClean="0"/>
              <a:t>();</a:t>
            </a:r>
          </a:p>
          <a:p>
            <a:pPr lvl="1">
              <a:buNone/>
            </a:pPr>
            <a:r>
              <a:rPr lang="fr-FR" sz="1400" dirty="0" smtClean="0"/>
              <a:t>	var </a:t>
            </a:r>
            <a:r>
              <a:rPr lang="fr-FR" sz="1400" dirty="0" err="1" smtClean="0"/>
              <a:t>appman</a:t>
            </a:r>
            <a:r>
              <a:rPr lang="fr-FR" sz="1400" dirty="0" smtClean="0"/>
              <a:t> = </a:t>
            </a:r>
            <a:r>
              <a:rPr lang="fr-FR" sz="1400" dirty="0" err="1" smtClean="0"/>
              <a:t>document.getElementById</a:t>
            </a:r>
            <a:r>
              <a:rPr lang="fr-FR" sz="1400" dirty="0" smtClean="0"/>
              <a:t>("</a:t>
            </a:r>
            <a:r>
              <a:rPr lang="fr-FR" sz="1400" dirty="0" err="1" smtClean="0"/>
              <a:t>oipfAppMan</a:t>
            </a:r>
            <a:r>
              <a:rPr lang="fr-FR" sz="1400" dirty="0" smtClean="0"/>
              <a:t>");</a:t>
            </a:r>
          </a:p>
          <a:p>
            <a:pPr lvl="1">
              <a:buNone/>
            </a:pPr>
            <a:r>
              <a:rPr lang="fr-FR" sz="1400" dirty="0" smtClean="0"/>
              <a:t>	var </a:t>
            </a:r>
            <a:r>
              <a:rPr lang="fr-FR" sz="1400" dirty="0" err="1" smtClean="0"/>
              <a:t>app</a:t>
            </a:r>
            <a:r>
              <a:rPr lang="fr-FR" sz="1400" dirty="0" smtClean="0"/>
              <a:t> = </a:t>
            </a:r>
            <a:r>
              <a:rPr lang="fr-FR" sz="1400" dirty="0" err="1" smtClean="0"/>
              <a:t>appman.getOwnerApplication</a:t>
            </a:r>
            <a:r>
              <a:rPr lang="fr-FR" sz="1400" dirty="0" smtClean="0"/>
              <a:t>(document);</a:t>
            </a:r>
          </a:p>
          <a:p>
            <a:pPr lvl="1">
              <a:buNone/>
            </a:pPr>
            <a:r>
              <a:rPr lang="fr-FR" sz="1400" dirty="0" smtClean="0"/>
              <a:t>	</a:t>
            </a:r>
            <a:r>
              <a:rPr lang="fr-FR" sz="1400" dirty="0" err="1" smtClean="0"/>
              <a:t>app.show</a:t>
            </a:r>
            <a:r>
              <a:rPr lang="fr-FR" sz="1400" dirty="0" smtClean="0"/>
              <a:t>();</a:t>
            </a:r>
          </a:p>
          <a:p>
            <a:pPr lvl="1">
              <a:buNone/>
            </a:pPr>
            <a:r>
              <a:rPr lang="fr-FR" sz="1400" dirty="0" smtClean="0"/>
              <a:t>	var </a:t>
            </a:r>
            <a:r>
              <a:rPr lang="fr-FR" sz="1400" dirty="0" err="1" smtClean="0"/>
              <a:t>mask</a:t>
            </a:r>
            <a:r>
              <a:rPr lang="fr-FR" sz="1400" dirty="0" smtClean="0"/>
              <a:t> = </a:t>
            </a:r>
            <a:r>
              <a:rPr lang="fr-FR" sz="1400" dirty="0" err="1" smtClean="0"/>
              <a:t>app.privateData.keyset.RED</a:t>
            </a:r>
            <a:r>
              <a:rPr lang="fr-FR" sz="1400" dirty="0" smtClean="0"/>
              <a:t> </a:t>
            </a:r>
          </a:p>
          <a:p>
            <a:pPr lvl="1">
              <a:buNone/>
            </a:pPr>
            <a:r>
              <a:rPr lang="fr-FR" sz="1400" dirty="0" smtClean="0"/>
              <a:t>	         + </a:t>
            </a:r>
            <a:r>
              <a:rPr lang="fr-FR" sz="1400" dirty="0" err="1" smtClean="0"/>
              <a:t>app.privateData.keyset.GREEN</a:t>
            </a:r>
            <a:endParaRPr lang="fr-FR" sz="1400" dirty="0" smtClean="0"/>
          </a:p>
          <a:p>
            <a:pPr lvl="1">
              <a:buNone/>
            </a:pPr>
            <a:r>
              <a:rPr lang="fr-FR" sz="1400" dirty="0" smtClean="0"/>
              <a:t>			 + </a:t>
            </a:r>
            <a:r>
              <a:rPr lang="fr-FR" sz="1400" dirty="0" err="1" smtClean="0"/>
              <a:t>app.privateData.keyset.YELLOW</a:t>
            </a:r>
            <a:endParaRPr lang="fr-FR" sz="1400" dirty="0" smtClean="0"/>
          </a:p>
          <a:p>
            <a:pPr lvl="1">
              <a:buNone/>
            </a:pPr>
            <a:r>
              <a:rPr lang="fr-FR" sz="1400" dirty="0" smtClean="0"/>
              <a:t>			 + </a:t>
            </a:r>
            <a:r>
              <a:rPr lang="fr-FR" sz="1400" dirty="0" err="1" smtClean="0"/>
              <a:t>app.privateData.keyset.BLUE</a:t>
            </a:r>
            <a:endParaRPr lang="fr-FR" sz="1400" dirty="0" smtClean="0"/>
          </a:p>
          <a:p>
            <a:pPr lvl="1">
              <a:buNone/>
            </a:pPr>
            <a:r>
              <a:rPr lang="fr-FR" sz="1400" dirty="0" smtClean="0"/>
              <a:t>			 + </a:t>
            </a:r>
            <a:r>
              <a:rPr lang="fr-FR" sz="1400" dirty="0" err="1" smtClean="0"/>
              <a:t>app.privateData.keyset.NAVIGATION</a:t>
            </a:r>
            <a:r>
              <a:rPr lang="fr-FR" sz="1400" dirty="0" smtClean="0"/>
              <a:t>;</a:t>
            </a:r>
          </a:p>
          <a:p>
            <a:pPr lvl="1">
              <a:buNone/>
            </a:pPr>
            <a:r>
              <a:rPr lang="fr-FR" sz="1400" dirty="0" smtClean="0"/>
              <a:t>	</a:t>
            </a:r>
            <a:r>
              <a:rPr lang="fr-FR" sz="1400" dirty="0" err="1" smtClean="0"/>
              <a:t>app.privateData.keyset.setValue</a:t>
            </a:r>
            <a:r>
              <a:rPr lang="fr-FR" sz="1400" dirty="0" smtClean="0"/>
              <a:t>(</a:t>
            </a:r>
            <a:r>
              <a:rPr lang="fr-FR" sz="1400" dirty="0" err="1" smtClean="0"/>
              <a:t>mask</a:t>
            </a:r>
            <a:r>
              <a:rPr lang="fr-FR" sz="1400" dirty="0" smtClean="0"/>
              <a:t>);	</a:t>
            </a:r>
          </a:p>
          <a:p>
            <a:pPr lvl="1">
              <a:buNone/>
            </a:pPr>
            <a:r>
              <a:rPr lang="fr-FR" sz="1400" dirty="0" smtClean="0"/>
              <a:t>	DebugConsole.log("</a:t>
            </a:r>
            <a:r>
              <a:rPr lang="fr-FR" sz="1400" dirty="0" err="1" smtClean="0"/>
              <a:t>app.privateData.keyset.value</a:t>
            </a:r>
            <a:r>
              <a:rPr lang="fr-FR" sz="1400" dirty="0" smtClean="0"/>
              <a:t> : " + </a:t>
            </a:r>
            <a:r>
              <a:rPr lang="fr-FR" sz="1400" dirty="0" err="1" smtClean="0"/>
              <a:t>app.privateData.keyset.value</a:t>
            </a:r>
            <a:r>
              <a:rPr lang="fr-FR" sz="1400" dirty="0" smtClean="0"/>
              <a:t> );</a:t>
            </a:r>
          </a:p>
          <a:p>
            <a:pPr lvl="1">
              <a:buNone/>
            </a:pPr>
            <a:r>
              <a:rPr lang="fr-FR" sz="1400" dirty="0" smtClean="0"/>
              <a:t>}</a:t>
            </a:r>
            <a:endParaRPr lang="fr-FR" sz="1400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Architecture de </a:t>
            </a:r>
            <a:r>
              <a:rPr lang="fr-FR" dirty="0" err="1" smtClean="0"/>
              <a:t>HbbTVBrowserPlugin</a:t>
            </a: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EEE244-CBED-487E-A654-B11607095691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 err="1" smtClean="0"/>
              <a:t>HbbTVBrowser</a:t>
            </a:r>
            <a:r>
              <a:rPr lang="fr-FR" dirty="0" smtClean="0"/>
              <a:t> plugin et NPAPI 	Stanislas Selle - TSI - Telecom </a:t>
            </a:r>
            <a:r>
              <a:rPr lang="fr-FR" dirty="0" err="1" smtClean="0"/>
              <a:t>Paristech</a:t>
            </a:r>
            <a:r>
              <a:rPr lang="fr-FR" dirty="0" smtClean="0"/>
              <a:t> - 2011 </a:t>
            </a:r>
          </a:p>
          <a:p>
            <a:r>
              <a:rPr lang="fr-FR" dirty="0" smtClean="0"/>
              <a:t>                           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683568" y="1484784"/>
            <a:ext cx="7672388" cy="4464496"/>
          </a:xfrm>
        </p:spPr>
        <p:txBody>
          <a:bodyPr/>
          <a:lstStyle/>
          <a:p>
            <a:r>
              <a:rPr lang="fr-FR" sz="1600" dirty="0" smtClean="0"/>
              <a:t>Fin de session : </a:t>
            </a:r>
          </a:p>
          <a:p>
            <a:pPr lvl="2"/>
            <a:r>
              <a:rPr lang="fr-FR" sz="1200" dirty="0" smtClean="0"/>
              <a:t>Destroy plugin</a:t>
            </a:r>
          </a:p>
          <a:p>
            <a:pPr lvl="2"/>
            <a:r>
              <a:rPr lang="fr-FR" sz="1200" dirty="0" err="1" smtClean="0"/>
              <a:t>Deallocate</a:t>
            </a:r>
            <a:r>
              <a:rPr lang="fr-FR" sz="1200" dirty="0" smtClean="0"/>
              <a:t> de chaque objet.</a:t>
            </a:r>
          </a:p>
          <a:p>
            <a:pPr lvl="2"/>
            <a:endParaRPr lang="fr-FR" sz="1200" dirty="0" smtClean="0"/>
          </a:p>
          <a:p>
            <a:pPr lvl="3"/>
            <a:endParaRPr lang="fr-FR" sz="1000" dirty="0" smtClean="0"/>
          </a:p>
          <a:p>
            <a:pPr lvl="2"/>
            <a:endParaRPr lang="fr-FR" sz="1200" dirty="0" smtClean="0"/>
          </a:p>
          <a:p>
            <a:pPr lvl="3">
              <a:buNone/>
            </a:pPr>
            <a:r>
              <a:rPr lang="fr-FR" sz="1200" dirty="0" smtClean="0"/>
              <a:t>  </a:t>
            </a:r>
            <a:r>
              <a:rPr lang="fr-FR" sz="1200" dirty="0" err="1" smtClean="0"/>
              <a:t>void</a:t>
            </a:r>
            <a:r>
              <a:rPr lang="fr-FR" sz="1200" dirty="0" smtClean="0"/>
              <a:t>        </a:t>
            </a:r>
            <a:r>
              <a:rPr lang="fr-FR" sz="1200" dirty="0" err="1" smtClean="0"/>
              <a:t>OAM_Deallocate</a:t>
            </a:r>
            <a:r>
              <a:rPr lang="fr-FR" sz="1200" dirty="0" smtClean="0"/>
              <a:t>(</a:t>
            </a:r>
            <a:r>
              <a:rPr lang="fr-FR" sz="1200" dirty="0" err="1" smtClean="0"/>
              <a:t>NPObject</a:t>
            </a:r>
            <a:r>
              <a:rPr lang="fr-FR" sz="1200" dirty="0" smtClean="0"/>
              <a:t>* </a:t>
            </a:r>
            <a:r>
              <a:rPr lang="fr-FR" sz="1200" dirty="0" err="1" smtClean="0"/>
              <a:t>obj</a:t>
            </a:r>
            <a:r>
              <a:rPr lang="fr-FR" sz="1200" dirty="0" smtClean="0"/>
              <a:t>)</a:t>
            </a:r>
          </a:p>
          <a:p>
            <a:pPr lvl="3">
              <a:buNone/>
            </a:pPr>
            <a:r>
              <a:rPr lang="fr-FR" sz="1200" dirty="0" smtClean="0"/>
              <a:t>{</a:t>
            </a:r>
          </a:p>
          <a:p>
            <a:pPr lvl="3">
              <a:buNone/>
            </a:pPr>
            <a:r>
              <a:rPr lang="fr-FR" sz="1200" dirty="0" smtClean="0"/>
              <a:t>    TRACEINFO;</a:t>
            </a:r>
          </a:p>
          <a:p>
            <a:pPr lvl="3">
              <a:buNone/>
            </a:pPr>
            <a:r>
              <a:rPr lang="fr-FR" sz="1200" dirty="0" smtClean="0"/>
              <a:t>    </a:t>
            </a:r>
            <a:r>
              <a:rPr lang="fr-FR" sz="1200" dirty="0" err="1" smtClean="0"/>
              <a:t>NPObj_OAM</a:t>
            </a:r>
            <a:r>
              <a:rPr lang="fr-FR" sz="1200" dirty="0" smtClean="0"/>
              <a:t>* </a:t>
            </a:r>
            <a:r>
              <a:rPr lang="fr-FR" sz="1200" dirty="0" err="1" smtClean="0"/>
              <a:t>oamobj</a:t>
            </a:r>
            <a:r>
              <a:rPr lang="fr-FR" sz="1200" dirty="0" smtClean="0"/>
              <a:t> = (</a:t>
            </a:r>
            <a:r>
              <a:rPr lang="fr-FR" sz="1200" dirty="0" err="1" smtClean="0"/>
              <a:t>NPObj_OAM</a:t>
            </a:r>
            <a:r>
              <a:rPr lang="fr-FR" sz="1200" dirty="0" smtClean="0"/>
              <a:t>*)</a:t>
            </a:r>
            <a:r>
              <a:rPr lang="fr-FR" sz="1200" dirty="0" err="1" smtClean="0"/>
              <a:t>obj</a:t>
            </a:r>
            <a:r>
              <a:rPr lang="fr-FR" sz="1200" dirty="0" smtClean="0"/>
              <a:t>;</a:t>
            </a:r>
          </a:p>
          <a:p>
            <a:pPr lvl="3">
              <a:buNone/>
            </a:pPr>
            <a:r>
              <a:rPr lang="fr-FR" sz="1200" dirty="0" smtClean="0"/>
              <a:t>    </a:t>
            </a:r>
            <a:r>
              <a:rPr lang="fr-FR" sz="1200" dirty="0" err="1" smtClean="0"/>
              <a:t>sBrowserFuncs</a:t>
            </a:r>
            <a:r>
              <a:rPr lang="fr-FR" sz="1200" dirty="0" smtClean="0"/>
              <a:t>-&gt;</a:t>
            </a:r>
            <a:r>
              <a:rPr lang="fr-FR" sz="1200" dirty="0" err="1" smtClean="0"/>
              <a:t>releaseobject</a:t>
            </a:r>
            <a:r>
              <a:rPr lang="fr-FR" sz="1200" dirty="0" smtClean="0"/>
              <a:t>(</a:t>
            </a:r>
            <a:r>
              <a:rPr lang="fr-FR" sz="1200" dirty="0" err="1" smtClean="0"/>
              <a:t>oamobj</a:t>
            </a:r>
            <a:r>
              <a:rPr lang="fr-FR" sz="1200" dirty="0" smtClean="0"/>
              <a:t>-&gt;</a:t>
            </a:r>
            <a:r>
              <a:rPr lang="fr-FR" sz="1200" dirty="0" err="1" smtClean="0"/>
              <a:t>ownerApplication</a:t>
            </a:r>
            <a:r>
              <a:rPr lang="fr-FR" sz="1200" dirty="0" smtClean="0"/>
              <a:t>);    </a:t>
            </a:r>
          </a:p>
          <a:p>
            <a:pPr lvl="3">
              <a:buNone/>
            </a:pPr>
            <a:r>
              <a:rPr lang="fr-FR" sz="1200" dirty="0" smtClean="0"/>
              <a:t>    MEMFREE(</a:t>
            </a:r>
            <a:r>
              <a:rPr lang="fr-FR" sz="1200" dirty="0" err="1" smtClean="0"/>
              <a:t>oamobj</a:t>
            </a:r>
            <a:r>
              <a:rPr lang="fr-FR" sz="1200" dirty="0" smtClean="0"/>
              <a:t>);</a:t>
            </a:r>
          </a:p>
          <a:p>
            <a:pPr lvl="3">
              <a:buNone/>
            </a:pPr>
            <a:r>
              <a:rPr lang="fr-FR" sz="1200" dirty="0" smtClean="0"/>
              <a:t>    return;</a:t>
            </a:r>
          </a:p>
          <a:p>
            <a:pPr lvl="3">
              <a:buNone/>
            </a:pPr>
            <a:r>
              <a:rPr lang="fr-FR" sz="1200" dirty="0" smtClean="0"/>
              <a:t>}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Sommaire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Contexte OpenHbb : le hbbtvplayer</a:t>
            </a:r>
          </a:p>
          <a:p>
            <a:r>
              <a:rPr lang="fr-FR" dirty="0" smtClean="0"/>
              <a:t>Rappel des principes de NPAPI</a:t>
            </a:r>
          </a:p>
          <a:p>
            <a:r>
              <a:rPr lang="fr-FR" dirty="0" err="1" smtClean="0"/>
              <a:t>NPObject</a:t>
            </a:r>
            <a:r>
              <a:rPr lang="fr-FR" dirty="0" smtClean="0"/>
              <a:t>, </a:t>
            </a:r>
            <a:r>
              <a:rPr lang="fr-FR" dirty="0" err="1" smtClean="0"/>
              <a:t>NPClass</a:t>
            </a:r>
            <a:endParaRPr lang="fr-FR" dirty="0" smtClean="0"/>
          </a:p>
          <a:p>
            <a:r>
              <a:rPr lang="fr-FR" dirty="0" smtClean="0"/>
              <a:t>Architecture de </a:t>
            </a:r>
            <a:r>
              <a:rPr lang="fr-FR" dirty="0" err="1" smtClean="0"/>
              <a:t>HbbTVBrowserPlugin</a:t>
            </a:r>
            <a:endParaRPr lang="fr-FR" dirty="0" smtClean="0"/>
          </a:p>
          <a:p>
            <a:r>
              <a:rPr lang="fr-FR" dirty="0" err="1" smtClean="0"/>
              <a:t>NPVariant</a:t>
            </a:r>
            <a:endParaRPr lang="fr-FR" dirty="0" smtClean="0"/>
          </a:p>
          <a:p>
            <a:r>
              <a:rPr lang="fr-FR" dirty="0" smtClean="0"/>
              <a:t>Events et callbacks</a:t>
            </a:r>
          </a:p>
          <a:p>
            <a:r>
              <a:rPr lang="fr-FR" dirty="0" smtClean="0"/>
              <a:t>Conclusions</a:t>
            </a:r>
          </a:p>
          <a:p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EEE244-CBED-487E-A654-B11607095691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 err="1" smtClean="0"/>
              <a:t>HbbTVBrowser</a:t>
            </a:r>
            <a:r>
              <a:rPr lang="fr-FR" dirty="0" smtClean="0"/>
              <a:t> plugin et NPAPI 	Stanislas Selle - TSI - Telecom </a:t>
            </a:r>
            <a:r>
              <a:rPr lang="fr-FR" dirty="0" err="1" smtClean="0"/>
              <a:t>Paristech</a:t>
            </a:r>
            <a:r>
              <a:rPr lang="fr-FR" dirty="0" smtClean="0"/>
              <a:t> - 2011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Architecture de </a:t>
            </a:r>
            <a:r>
              <a:rPr lang="fr-FR" dirty="0" err="1" smtClean="0"/>
              <a:t>HbbTVBrowserPlugin</a:t>
            </a: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EEE244-CBED-487E-A654-B11607095691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 err="1" smtClean="0"/>
              <a:t>HbbTVBrowser</a:t>
            </a:r>
            <a:r>
              <a:rPr lang="fr-FR" dirty="0" smtClean="0"/>
              <a:t> plugin et NPAPI 	Stanislas Selle - TSI - Telecom </a:t>
            </a:r>
            <a:r>
              <a:rPr lang="fr-FR" dirty="0" err="1" smtClean="0"/>
              <a:t>Paristech</a:t>
            </a:r>
            <a:r>
              <a:rPr lang="fr-FR" dirty="0" smtClean="0"/>
              <a:t> - 2011 </a:t>
            </a:r>
          </a:p>
          <a:p>
            <a:r>
              <a:rPr lang="fr-FR" dirty="0" smtClean="0"/>
              <a:t>                           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611560" y="1052736"/>
            <a:ext cx="7672388" cy="5699769"/>
          </a:xfrm>
        </p:spPr>
        <p:txBody>
          <a:bodyPr/>
          <a:lstStyle/>
          <a:p>
            <a:pPr lvl="2"/>
            <a:endParaRPr lang="fr-FR" sz="1000" dirty="0" smtClean="0"/>
          </a:p>
          <a:p>
            <a:pPr lvl="2">
              <a:buNone/>
            </a:pPr>
            <a:r>
              <a:rPr lang="fr-FR" sz="1000" dirty="0" smtClean="0"/>
              <a:t>		</a:t>
            </a:r>
            <a:endParaRPr lang="fr-FR" sz="1200" dirty="0" smtClean="0"/>
          </a:p>
          <a:p>
            <a:r>
              <a:rPr lang="fr-FR" sz="1600" dirty="0" smtClean="0"/>
              <a:t>Autres </a:t>
            </a:r>
            <a:r>
              <a:rPr lang="fr-FR" sz="1600" dirty="0" err="1" smtClean="0"/>
              <a:t>functions</a:t>
            </a:r>
            <a:r>
              <a:rPr lang="fr-FR" sz="1600" dirty="0" smtClean="0"/>
              <a:t> utiles : </a:t>
            </a:r>
          </a:p>
          <a:p>
            <a:pPr lvl="1"/>
            <a:r>
              <a:rPr lang="fr-FR" sz="1600" dirty="0" err="1" smtClean="0"/>
              <a:t>NPP_HandleEvent</a:t>
            </a:r>
            <a:endParaRPr lang="fr-FR" sz="1600" dirty="0" smtClean="0"/>
          </a:p>
          <a:p>
            <a:pPr lvl="1"/>
            <a:r>
              <a:rPr lang="fr-FR" sz="1600" dirty="0" err="1" smtClean="0"/>
              <a:t>NPP_SetWindow</a:t>
            </a:r>
            <a:endParaRPr lang="fr-FR" sz="1600" dirty="0" smtClean="0"/>
          </a:p>
          <a:p>
            <a:pPr lvl="1"/>
            <a:endParaRPr lang="fr-FR" sz="1600" dirty="0" smtClean="0"/>
          </a:p>
          <a:p>
            <a:r>
              <a:rPr lang="fr-FR" sz="1600" dirty="0" smtClean="0"/>
              <a:t>Variable utiles coté plugin  : (</a:t>
            </a:r>
            <a:r>
              <a:rPr lang="fr-FR" sz="1600" dirty="0" err="1" smtClean="0"/>
              <a:t>NP_GetValue</a:t>
            </a:r>
            <a:r>
              <a:rPr lang="fr-FR" sz="1600" dirty="0" smtClean="0"/>
              <a:t>)</a:t>
            </a:r>
            <a:endParaRPr lang="fr-FR" sz="1600" dirty="0" smtClean="0"/>
          </a:p>
          <a:p>
            <a:pPr lvl="1"/>
            <a:r>
              <a:rPr lang="fr-FR" sz="1600" dirty="0" err="1" smtClean="0"/>
              <a:t>NPPVpluginNameString</a:t>
            </a:r>
            <a:r>
              <a:rPr lang="fr-FR" sz="1600" dirty="0" smtClean="0"/>
              <a:t>	</a:t>
            </a:r>
          </a:p>
          <a:p>
            <a:pPr lvl="1"/>
            <a:r>
              <a:rPr lang="fr-FR" sz="1600" dirty="0" err="1" smtClean="0"/>
              <a:t>NPPVpluginDescriptionString</a:t>
            </a:r>
            <a:endParaRPr lang="fr-FR" sz="1600" dirty="0" smtClean="0"/>
          </a:p>
          <a:p>
            <a:pPr lvl="1"/>
            <a:r>
              <a:rPr lang="fr-FR" sz="1600" dirty="0" err="1" smtClean="0"/>
              <a:t>NPPVpluginWindowBool</a:t>
            </a:r>
            <a:endParaRPr lang="fr-FR" sz="1600" dirty="0" smtClean="0"/>
          </a:p>
          <a:p>
            <a:pPr lvl="1"/>
            <a:r>
              <a:rPr lang="fr-FR" sz="1600" dirty="0" err="1" smtClean="0"/>
              <a:t>NPPVpluginTransparentBool</a:t>
            </a:r>
            <a:endParaRPr lang="fr-FR" sz="1600" dirty="0" smtClean="0"/>
          </a:p>
          <a:p>
            <a:pPr lvl="1">
              <a:buNone/>
            </a:pPr>
            <a:endParaRPr lang="fr-FR" sz="1600" dirty="0" smtClean="0"/>
          </a:p>
          <a:p>
            <a:pPr lvl="1"/>
            <a:endParaRPr lang="fr-FR" sz="1600" dirty="0" smtClean="0"/>
          </a:p>
          <a:p>
            <a:r>
              <a:rPr lang="fr-FR" sz="1600" dirty="0" smtClean="0"/>
              <a:t>Variable utiles coté browser : (</a:t>
            </a:r>
            <a:r>
              <a:rPr lang="fr-FR" sz="1600" dirty="0" err="1" smtClean="0"/>
              <a:t>NPN_GetValue</a:t>
            </a:r>
            <a:r>
              <a:rPr lang="fr-FR" sz="1600" dirty="0" smtClean="0"/>
              <a:t>)</a:t>
            </a:r>
          </a:p>
          <a:p>
            <a:pPr lvl="1"/>
            <a:r>
              <a:rPr lang="fr-FR" sz="1600" dirty="0" err="1" smtClean="0"/>
              <a:t>NPNVjavascriptEnabledBool</a:t>
            </a:r>
            <a:endParaRPr lang="fr-FR" sz="1600" dirty="0" smtClean="0"/>
          </a:p>
          <a:p>
            <a:pPr lvl="1"/>
            <a:r>
              <a:rPr lang="fr-FR" sz="1600" dirty="0" err="1" smtClean="0"/>
              <a:t>NPNVSupportsWindowless</a:t>
            </a:r>
            <a:endParaRPr lang="fr-FR" sz="1600" dirty="0" smtClean="0"/>
          </a:p>
          <a:p>
            <a:pPr lvl="1">
              <a:buNone/>
            </a:pPr>
            <a:endParaRPr lang="fr-FR" sz="1600" dirty="0" smtClean="0"/>
          </a:p>
          <a:p>
            <a:pPr lvl="1"/>
            <a:endParaRPr lang="fr-FR" sz="1600" dirty="0" smtClean="0"/>
          </a:p>
          <a:p>
            <a:pPr lvl="2">
              <a:buNone/>
            </a:pPr>
            <a:endParaRPr lang="fr-FR" sz="1000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NPVariant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3568" y="1196752"/>
            <a:ext cx="7672388" cy="4968552"/>
          </a:xfrm>
        </p:spPr>
        <p:txBody>
          <a:bodyPr/>
          <a:lstStyle/>
          <a:p>
            <a:pPr>
              <a:buNone/>
            </a:pPr>
            <a:endParaRPr lang="fr-FR" sz="1200" dirty="0" smtClean="0"/>
          </a:p>
          <a:p>
            <a:pPr>
              <a:buNone/>
            </a:pPr>
            <a:r>
              <a:rPr lang="fr-FR" sz="1200" dirty="0" err="1" smtClean="0"/>
              <a:t>typedef</a:t>
            </a:r>
            <a:r>
              <a:rPr lang="fr-FR" sz="1200" dirty="0" smtClean="0"/>
              <a:t> </a:t>
            </a:r>
            <a:r>
              <a:rPr lang="fr-FR" sz="1200" dirty="0" err="1" smtClean="0"/>
              <a:t>struct</a:t>
            </a:r>
            <a:r>
              <a:rPr lang="fr-FR" sz="1200" dirty="0" smtClean="0"/>
              <a:t> </a:t>
            </a:r>
            <a:r>
              <a:rPr lang="fr-FR" sz="1200" dirty="0" err="1" smtClean="0"/>
              <a:t>_NPVariant</a:t>
            </a:r>
            <a:r>
              <a:rPr lang="fr-FR" sz="1200" dirty="0" smtClean="0"/>
              <a:t> { </a:t>
            </a:r>
          </a:p>
          <a:p>
            <a:pPr>
              <a:buNone/>
            </a:pPr>
            <a:r>
              <a:rPr lang="fr-FR" sz="1200" dirty="0" smtClean="0"/>
              <a:t>	</a:t>
            </a:r>
            <a:r>
              <a:rPr lang="fr-FR" sz="1200" dirty="0" err="1" smtClean="0"/>
              <a:t>NPVariantType</a:t>
            </a:r>
            <a:r>
              <a:rPr lang="fr-FR" sz="1200" dirty="0" smtClean="0"/>
              <a:t> type; </a:t>
            </a:r>
          </a:p>
          <a:p>
            <a:pPr>
              <a:buNone/>
            </a:pPr>
            <a:r>
              <a:rPr lang="fr-FR" sz="1200" dirty="0" smtClean="0"/>
              <a:t>	union {</a:t>
            </a:r>
          </a:p>
          <a:p>
            <a:pPr>
              <a:buNone/>
            </a:pPr>
            <a:r>
              <a:rPr lang="fr-FR" sz="1200" dirty="0" smtClean="0"/>
              <a:t>		 </a:t>
            </a:r>
            <a:r>
              <a:rPr lang="fr-FR" sz="1200" dirty="0" err="1" smtClean="0"/>
              <a:t>bool</a:t>
            </a:r>
            <a:r>
              <a:rPr lang="fr-FR" sz="1200" dirty="0" smtClean="0"/>
              <a:t> </a:t>
            </a:r>
            <a:r>
              <a:rPr lang="fr-FR" sz="1200" dirty="0" err="1" smtClean="0"/>
              <a:t>boolValue</a:t>
            </a:r>
            <a:r>
              <a:rPr lang="fr-FR" sz="1200" dirty="0" smtClean="0"/>
              <a:t>;</a:t>
            </a:r>
          </a:p>
          <a:p>
            <a:pPr>
              <a:buNone/>
            </a:pPr>
            <a:r>
              <a:rPr lang="fr-FR" sz="1200" dirty="0" smtClean="0"/>
              <a:t>		 int32_t </a:t>
            </a:r>
            <a:r>
              <a:rPr lang="fr-FR" sz="1200" dirty="0" err="1" smtClean="0"/>
              <a:t>intValue</a:t>
            </a:r>
            <a:r>
              <a:rPr lang="fr-FR" sz="1200" dirty="0" smtClean="0"/>
              <a:t>;</a:t>
            </a:r>
          </a:p>
          <a:p>
            <a:pPr>
              <a:buNone/>
            </a:pPr>
            <a:r>
              <a:rPr lang="fr-FR" sz="1200" dirty="0" smtClean="0"/>
              <a:t>		 </a:t>
            </a:r>
            <a:r>
              <a:rPr lang="fr-FR" sz="1200" dirty="0" err="1" smtClean="0"/>
              <a:t>double_t</a:t>
            </a:r>
            <a:r>
              <a:rPr lang="fr-FR" sz="1200" dirty="0" smtClean="0"/>
              <a:t> </a:t>
            </a:r>
            <a:r>
              <a:rPr lang="fr-FR" sz="1200" dirty="0" err="1" smtClean="0"/>
              <a:t>doubleValue</a:t>
            </a:r>
            <a:r>
              <a:rPr lang="fr-FR" sz="1200" dirty="0" smtClean="0"/>
              <a:t>;</a:t>
            </a:r>
          </a:p>
          <a:p>
            <a:pPr>
              <a:buNone/>
            </a:pPr>
            <a:r>
              <a:rPr lang="fr-FR" sz="1200" dirty="0" smtClean="0"/>
              <a:t>		 </a:t>
            </a:r>
            <a:r>
              <a:rPr lang="fr-FR" sz="1200" dirty="0" err="1" smtClean="0"/>
              <a:t>NPString</a:t>
            </a:r>
            <a:r>
              <a:rPr lang="fr-FR" sz="1200" dirty="0" smtClean="0"/>
              <a:t> </a:t>
            </a:r>
            <a:r>
              <a:rPr lang="fr-FR" sz="1200" dirty="0" err="1" smtClean="0"/>
              <a:t>stringValue</a:t>
            </a:r>
            <a:r>
              <a:rPr lang="fr-FR" sz="1200" dirty="0" smtClean="0"/>
              <a:t>;</a:t>
            </a:r>
          </a:p>
          <a:p>
            <a:pPr>
              <a:buNone/>
            </a:pPr>
            <a:r>
              <a:rPr lang="fr-FR" sz="1200" dirty="0" smtClean="0"/>
              <a:t>		 </a:t>
            </a:r>
            <a:r>
              <a:rPr lang="fr-FR" sz="1200" dirty="0" err="1" smtClean="0"/>
              <a:t>NPObject</a:t>
            </a:r>
            <a:r>
              <a:rPr lang="fr-FR" sz="1200" dirty="0" smtClean="0"/>
              <a:t> *</a:t>
            </a:r>
            <a:r>
              <a:rPr lang="fr-FR" sz="1200" dirty="0" err="1" smtClean="0"/>
              <a:t>objectValue</a:t>
            </a:r>
            <a:r>
              <a:rPr lang="fr-FR" sz="1200" dirty="0" smtClean="0"/>
              <a:t>; </a:t>
            </a:r>
          </a:p>
          <a:p>
            <a:pPr>
              <a:buNone/>
            </a:pPr>
            <a:r>
              <a:rPr lang="fr-FR" sz="1200" dirty="0" smtClean="0"/>
              <a:t>	}  value; </a:t>
            </a:r>
          </a:p>
          <a:p>
            <a:pPr>
              <a:buNone/>
            </a:pPr>
            <a:r>
              <a:rPr lang="fr-FR" sz="1200" dirty="0" smtClean="0"/>
              <a:t>} </a:t>
            </a:r>
            <a:r>
              <a:rPr lang="fr-FR" sz="1200" dirty="0" err="1" smtClean="0"/>
              <a:t>NPVariant</a:t>
            </a:r>
            <a:r>
              <a:rPr lang="fr-FR" sz="1200" dirty="0" smtClean="0"/>
              <a:t>;</a:t>
            </a:r>
          </a:p>
          <a:p>
            <a:pPr>
              <a:buNone/>
            </a:pPr>
            <a:endParaRPr lang="fr-FR" sz="1200" dirty="0" smtClean="0"/>
          </a:p>
          <a:p>
            <a:pPr>
              <a:buNone/>
            </a:pPr>
            <a:r>
              <a:rPr lang="fr-FR" sz="1200" b="0" dirty="0" smtClean="0">
                <a:hlinkClick r:id="rId2" tooltip="en/NPVARIANT_TO_BOOLEAN"/>
              </a:rPr>
              <a:t>NPVARIANT_TO_BOOLEAN()</a:t>
            </a:r>
            <a:r>
              <a:rPr lang="fr-FR" sz="1200" b="0" dirty="0" smtClean="0"/>
              <a:t>	</a:t>
            </a:r>
            <a:r>
              <a:rPr lang="fr-FR" sz="1200" b="0" dirty="0" err="1" smtClean="0"/>
              <a:t>Extracts</a:t>
            </a:r>
            <a:r>
              <a:rPr lang="fr-FR" sz="1200" b="0" dirty="0" smtClean="0"/>
              <a:t> the </a:t>
            </a:r>
            <a:r>
              <a:rPr lang="fr-FR" sz="1200" b="0" dirty="0" err="1" smtClean="0"/>
              <a:t>boolean</a:t>
            </a:r>
            <a:r>
              <a:rPr lang="fr-FR" sz="1200" b="0" dirty="0" smtClean="0"/>
              <a:t> value </a:t>
            </a:r>
            <a:r>
              <a:rPr lang="fr-FR" sz="1200" b="0" dirty="0" err="1" smtClean="0"/>
              <a:t>from</a:t>
            </a:r>
            <a:r>
              <a:rPr lang="fr-FR" sz="1200" b="0" dirty="0" smtClean="0"/>
              <a:t> v.</a:t>
            </a:r>
          </a:p>
          <a:p>
            <a:pPr>
              <a:buNone/>
            </a:pPr>
            <a:r>
              <a:rPr lang="fr-FR" sz="1200" b="0" dirty="0" smtClean="0">
                <a:hlinkClick r:id="rId3" tooltip="en/NPVARIANT_TO_INT32"/>
              </a:rPr>
              <a:t>NPVARIANT_TO_INT32()</a:t>
            </a:r>
            <a:r>
              <a:rPr lang="fr-FR" sz="1200" b="0" dirty="0" smtClean="0"/>
              <a:t>		</a:t>
            </a:r>
            <a:r>
              <a:rPr lang="fr-FR" sz="1200" b="0" dirty="0" err="1" smtClean="0"/>
              <a:t>Extracts</a:t>
            </a:r>
            <a:r>
              <a:rPr lang="fr-FR" sz="1200" b="0" dirty="0" smtClean="0"/>
              <a:t> a </a:t>
            </a:r>
            <a:r>
              <a:rPr lang="fr-FR" sz="1200" b="0" dirty="0" err="1" smtClean="0"/>
              <a:t>signed</a:t>
            </a:r>
            <a:r>
              <a:rPr lang="fr-FR" sz="1200" b="0" dirty="0" smtClean="0"/>
              <a:t> 32-bit </a:t>
            </a:r>
            <a:r>
              <a:rPr lang="fr-FR" sz="1200" b="0" dirty="0" err="1" smtClean="0"/>
              <a:t>integer</a:t>
            </a:r>
            <a:r>
              <a:rPr lang="fr-FR" sz="1200" b="0" dirty="0" smtClean="0"/>
              <a:t> value </a:t>
            </a:r>
            <a:r>
              <a:rPr lang="fr-FR" sz="1200" b="0" dirty="0" err="1" smtClean="0"/>
              <a:t>from</a:t>
            </a:r>
            <a:r>
              <a:rPr lang="fr-FR" sz="1200" b="0" dirty="0" smtClean="0"/>
              <a:t> v.</a:t>
            </a:r>
          </a:p>
          <a:p>
            <a:pPr>
              <a:buNone/>
            </a:pPr>
            <a:r>
              <a:rPr lang="fr-FR" sz="1200" b="0" dirty="0" smtClean="0">
                <a:hlinkClick r:id="rId4" tooltip="en/NPVARIANT_TO_DOUBLE"/>
              </a:rPr>
              <a:t>NPVARIANT_TO_DOUBLE()</a:t>
            </a:r>
            <a:r>
              <a:rPr lang="fr-FR" sz="1200" b="0" dirty="0" smtClean="0"/>
              <a:t>	</a:t>
            </a:r>
            <a:r>
              <a:rPr lang="fr-FR" sz="1200" b="0" dirty="0" err="1" smtClean="0"/>
              <a:t>Extracts</a:t>
            </a:r>
            <a:r>
              <a:rPr lang="fr-FR" sz="1200" b="0" dirty="0" smtClean="0"/>
              <a:t> a double </a:t>
            </a:r>
            <a:r>
              <a:rPr lang="fr-FR" sz="1200" b="0" dirty="0" err="1" smtClean="0"/>
              <a:t>precision</a:t>
            </a:r>
            <a:r>
              <a:rPr lang="fr-FR" sz="1200" b="0" dirty="0" smtClean="0"/>
              <a:t> </a:t>
            </a:r>
            <a:r>
              <a:rPr lang="fr-FR" sz="1200" b="0" dirty="0" err="1" smtClean="0"/>
              <a:t>floating</a:t>
            </a:r>
            <a:r>
              <a:rPr lang="fr-FR" sz="1200" b="0" dirty="0" smtClean="0"/>
              <a:t> point value </a:t>
            </a:r>
            <a:r>
              <a:rPr lang="fr-FR" sz="1200" b="0" dirty="0" err="1" smtClean="0"/>
              <a:t>from</a:t>
            </a:r>
            <a:r>
              <a:rPr lang="fr-FR" sz="1200" b="0" dirty="0" smtClean="0"/>
              <a:t> v.</a:t>
            </a:r>
          </a:p>
          <a:p>
            <a:pPr>
              <a:buNone/>
            </a:pPr>
            <a:r>
              <a:rPr lang="fr-FR" sz="1200" b="0" dirty="0" smtClean="0">
                <a:hlinkClick r:id="rId5" tooltip="en/NPVARIANT_TO_STRING"/>
              </a:rPr>
              <a:t>NPVARIANT_TO_STRING()</a:t>
            </a:r>
            <a:r>
              <a:rPr lang="fr-FR" sz="1200" b="0" dirty="0" smtClean="0"/>
              <a:t>	</a:t>
            </a:r>
            <a:r>
              <a:rPr lang="fr-FR" sz="1200" b="0" dirty="0" err="1" smtClean="0"/>
              <a:t>Extracts</a:t>
            </a:r>
            <a:r>
              <a:rPr lang="fr-FR" sz="1200" b="0" dirty="0" smtClean="0"/>
              <a:t> the </a:t>
            </a:r>
            <a:r>
              <a:rPr lang="fr-FR" sz="1200" b="0" dirty="0" err="1" smtClean="0"/>
              <a:t>NPString</a:t>
            </a:r>
            <a:r>
              <a:rPr lang="fr-FR" sz="1200" b="0" dirty="0" smtClean="0"/>
              <a:t> value </a:t>
            </a:r>
            <a:r>
              <a:rPr lang="fr-FR" sz="1200" b="0" dirty="0" err="1" smtClean="0"/>
              <a:t>from</a:t>
            </a:r>
            <a:r>
              <a:rPr lang="fr-FR" sz="1200" b="0" dirty="0" smtClean="0"/>
              <a:t> v.</a:t>
            </a:r>
          </a:p>
          <a:p>
            <a:pPr>
              <a:buNone/>
            </a:pPr>
            <a:r>
              <a:rPr lang="fr-FR" sz="1200" b="0" dirty="0" smtClean="0">
                <a:hlinkClick r:id="rId6" tooltip="en/NPVARIANT_TO_OBJECT"/>
              </a:rPr>
              <a:t>NPVARIANT_TO_OBJECT()</a:t>
            </a:r>
            <a:r>
              <a:rPr lang="fr-FR" sz="1200" b="0" dirty="0" smtClean="0"/>
              <a:t>	</a:t>
            </a:r>
            <a:r>
              <a:rPr lang="fr-FR" sz="1200" b="0" dirty="0" err="1" smtClean="0"/>
              <a:t>Extracts</a:t>
            </a:r>
            <a:r>
              <a:rPr lang="fr-FR" sz="1200" b="0" dirty="0" smtClean="0"/>
              <a:t> the </a:t>
            </a:r>
            <a:r>
              <a:rPr lang="fr-FR" sz="1200" b="0" dirty="0" err="1" smtClean="0"/>
              <a:t>NPObject</a:t>
            </a:r>
            <a:r>
              <a:rPr lang="fr-FR" sz="1200" b="0" dirty="0" smtClean="0"/>
              <a:t> value </a:t>
            </a:r>
            <a:r>
              <a:rPr lang="fr-FR" sz="1200" b="0" dirty="0" err="1" smtClean="0"/>
              <a:t>from</a:t>
            </a:r>
            <a:r>
              <a:rPr lang="fr-FR" sz="1200" b="0" dirty="0" smtClean="0"/>
              <a:t> v.</a:t>
            </a:r>
          </a:p>
          <a:p>
            <a:pPr>
              <a:buNone/>
            </a:pPr>
            <a:r>
              <a:rPr lang="fr-FR" sz="1200" b="0" dirty="0" smtClean="0">
                <a:hlinkClick r:id="rId7" tooltip="en/VOID_TO_NPVARIANT"/>
              </a:rPr>
              <a:t>VOID_TO_NPVARIANT()</a:t>
            </a:r>
            <a:r>
              <a:rPr lang="fr-FR" sz="1200" b="0" dirty="0" smtClean="0"/>
              <a:t>		</a:t>
            </a:r>
            <a:r>
              <a:rPr lang="fr-FR" sz="1200" b="0" dirty="0" err="1" smtClean="0"/>
              <a:t>Initialize</a:t>
            </a:r>
            <a:r>
              <a:rPr lang="fr-FR" sz="1200" b="0" dirty="0" smtClean="0"/>
              <a:t> v to a variant of type </a:t>
            </a:r>
            <a:r>
              <a:rPr lang="fr-FR" sz="1200" b="0" dirty="0" err="1" smtClean="0"/>
              <a:t>NPVariantType_Void</a:t>
            </a:r>
            <a:r>
              <a:rPr lang="fr-FR" sz="1200" b="0" dirty="0" smtClean="0"/>
              <a:t>.</a:t>
            </a:r>
          </a:p>
          <a:p>
            <a:pPr>
              <a:buNone/>
            </a:pPr>
            <a:r>
              <a:rPr lang="fr-FR" sz="1200" b="0" dirty="0" smtClean="0">
                <a:hlinkClick r:id="rId8" tooltip="en/NULL_TO_NPVARIANT"/>
              </a:rPr>
              <a:t>NULL_TO_NPVARIANT()</a:t>
            </a:r>
            <a:r>
              <a:rPr lang="fr-FR" sz="1200" b="0" dirty="0" smtClean="0"/>
              <a:t>		</a:t>
            </a:r>
            <a:r>
              <a:rPr lang="fr-FR" sz="1200" b="0" dirty="0" err="1" smtClean="0"/>
              <a:t>Initialize</a:t>
            </a:r>
            <a:r>
              <a:rPr lang="fr-FR" sz="1200" b="0" dirty="0" smtClean="0"/>
              <a:t> v to a variant of type </a:t>
            </a:r>
            <a:r>
              <a:rPr lang="fr-FR" sz="1200" b="0" dirty="0" err="1" smtClean="0"/>
              <a:t>NPVariantType_Null</a:t>
            </a:r>
            <a:r>
              <a:rPr lang="fr-FR" sz="1200" b="0" dirty="0" smtClean="0"/>
              <a:t>.</a:t>
            </a:r>
          </a:p>
          <a:p>
            <a:pPr>
              <a:buNone/>
            </a:pPr>
            <a:r>
              <a:rPr lang="fr-FR" sz="1200" b="0" dirty="0" smtClean="0">
                <a:hlinkClick r:id="rId9" tooltip="en/BOOLEAN_TO_NPVARIANT"/>
              </a:rPr>
              <a:t>BOOLEAN_TO_NPVARIANT()</a:t>
            </a:r>
            <a:r>
              <a:rPr lang="fr-FR" sz="1200" b="0" dirty="0" smtClean="0"/>
              <a:t>	</a:t>
            </a:r>
            <a:r>
              <a:rPr lang="fr-FR" sz="1200" b="0" dirty="0" err="1" smtClean="0"/>
              <a:t>Initialize</a:t>
            </a:r>
            <a:r>
              <a:rPr lang="fr-FR" sz="1200" b="0" dirty="0" smtClean="0"/>
              <a:t> v to a variant of type </a:t>
            </a:r>
            <a:r>
              <a:rPr lang="fr-FR" sz="1200" b="0" dirty="0" err="1" smtClean="0"/>
              <a:t>NPVariantType_Bool</a:t>
            </a:r>
            <a:r>
              <a:rPr lang="fr-FR" sz="1200" b="0" dirty="0" smtClean="0"/>
              <a:t> </a:t>
            </a:r>
            <a:r>
              <a:rPr lang="fr-FR" sz="1200" b="0" dirty="0" err="1" smtClean="0"/>
              <a:t>with</a:t>
            </a:r>
            <a:r>
              <a:rPr lang="fr-FR" sz="1200" b="0" dirty="0" smtClean="0"/>
              <a:t> the value val.</a:t>
            </a:r>
          </a:p>
          <a:p>
            <a:pPr>
              <a:buNone/>
            </a:pPr>
            <a:r>
              <a:rPr lang="fr-FR" sz="1200" b="0" dirty="0" smtClean="0">
                <a:hlinkClick r:id="rId10" tooltip="en/INT32_TO_NPVARIANT"/>
              </a:rPr>
              <a:t>INT32_TO_NPVARIANT()</a:t>
            </a:r>
            <a:r>
              <a:rPr lang="en-US" sz="1200" b="0" dirty="0" smtClean="0"/>
              <a:t> 		Initialize v to a variant of type NPVariantType_Int32 with the value val.</a:t>
            </a:r>
            <a:endParaRPr lang="fr-FR" sz="1200" b="0" dirty="0" smtClean="0"/>
          </a:p>
          <a:p>
            <a:pPr>
              <a:buNone/>
            </a:pPr>
            <a:endParaRPr lang="fr-FR" sz="12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EEE244-CBED-487E-A654-B11607095691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 err="1" smtClean="0"/>
              <a:t>HbbTVBrowser</a:t>
            </a:r>
            <a:r>
              <a:rPr lang="fr-FR" dirty="0" smtClean="0"/>
              <a:t> plugin et NPAPI 	Stanislas Selle - TSI - Telecom </a:t>
            </a:r>
            <a:r>
              <a:rPr lang="fr-FR" dirty="0" err="1" smtClean="0"/>
              <a:t>Paristech</a:t>
            </a:r>
            <a:r>
              <a:rPr lang="fr-FR" dirty="0" smtClean="0"/>
              <a:t> - 2011 </a:t>
            </a:r>
          </a:p>
          <a:p>
            <a:r>
              <a:rPr lang="fr-FR" dirty="0" smtClean="0"/>
              <a:t>                           </a:t>
            </a:r>
            <a:endParaRPr lang="fr-FR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Events et callbacks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3568" y="1484784"/>
            <a:ext cx="7672388" cy="4495800"/>
          </a:xfrm>
        </p:spPr>
        <p:txBody>
          <a:bodyPr/>
          <a:lstStyle/>
          <a:p>
            <a:pPr lvl="2"/>
            <a:r>
              <a:rPr lang="fr-FR" sz="1600" dirty="0" err="1" smtClean="0"/>
              <a:t>void</a:t>
            </a:r>
            <a:r>
              <a:rPr lang="fr-FR" sz="1600" dirty="0" smtClean="0"/>
              <a:t> </a:t>
            </a:r>
            <a:r>
              <a:rPr lang="fr-FR" sz="1600" dirty="0" err="1" smtClean="0"/>
              <a:t>OnAPPLICATION_Show</a:t>
            </a:r>
            <a:r>
              <a:rPr lang="fr-FR" sz="1600" dirty="0" smtClean="0"/>
              <a:t>();</a:t>
            </a:r>
          </a:p>
          <a:p>
            <a:pPr lvl="2"/>
            <a:r>
              <a:rPr lang="fr-FR" sz="1600" dirty="0" err="1" smtClean="0"/>
              <a:t>void</a:t>
            </a:r>
            <a:r>
              <a:rPr lang="fr-FR" sz="1600" dirty="0" smtClean="0"/>
              <a:t> </a:t>
            </a:r>
            <a:r>
              <a:rPr lang="fr-FR" sz="1600" dirty="0" err="1" smtClean="0"/>
              <a:t>OnAPPLICATION_Hide</a:t>
            </a:r>
            <a:r>
              <a:rPr lang="fr-FR" sz="1600" dirty="0" smtClean="0"/>
              <a:t>();</a:t>
            </a:r>
          </a:p>
          <a:p>
            <a:pPr lvl="2"/>
            <a:r>
              <a:rPr lang="fr-FR" sz="1600" dirty="0" err="1" smtClean="0"/>
              <a:t>void</a:t>
            </a:r>
            <a:r>
              <a:rPr lang="fr-FR" sz="1600" dirty="0" smtClean="0"/>
              <a:t> </a:t>
            </a:r>
            <a:r>
              <a:rPr lang="fr-FR" sz="1600" dirty="0" err="1" smtClean="0"/>
              <a:t>OnVIDBRC_SetFullScreen</a:t>
            </a:r>
            <a:r>
              <a:rPr lang="fr-FR" sz="1600" dirty="0" smtClean="0"/>
              <a:t>(</a:t>
            </a:r>
            <a:r>
              <a:rPr lang="fr-FR" sz="1600" dirty="0" err="1" smtClean="0"/>
              <a:t>int</a:t>
            </a:r>
            <a:r>
              <a:rPr lang="fr-FR" sz="1600" dirty="0" smtClean="0"/>
              <a:t> </a:t>
            </a:r>
            <a:r>
              <a:rPr lang="fr-FR" sz="1600" dirty="0" err="1" smtClean="0"/>
              <a:t>fullscreenparam</a:t>
            </a:r>
            <a:r>
              <a:rPr lang="fr-FR" sz="1600" dirty="0" smtClean="0"/>
              <a:t>);</a:t>
            </a:r>
          </a:p>
          <a:p>
            <a:pPr lvl="2"/>
            <a:r>
              <a:rPr lang="fr-FR" sz="1600" dirty="0" err="1" smtClean="0"/>
              <a:t>void</a:t>
            </a:r>
            <a:r>
              <a:rPr lang="fr-FR" sz="1600" dirty="0" smtClean="0"/>
              <a:t> </a:t>
            </a:r>
            <a:r>
              <a:rPr lang="fr-FR" sz="1600" dirty="0" err="1" smtClean="0"/>
              <a:t>OnKEYSET_SetValue</a:t>
            </a:r>
            <a:r>
              <a:rPr lang="fr-FR" sz="1600" dirty="0" smtClean="0"/>
              <a:t>(double </a:t>
            </a:r>
            <a:r>
              <a:rPr lang="fr-FR" sz="1600" dirty="0" err="1" smtClean="0"/>
              <a:t>param</a:t>
            </a:r>
            <a:r>
              <a:rPr lang="fr-FR" sz="1600" dirty="0" smtClean="0"/>
              <a:t>);</a:t>
            </a:r>
          </a:p>
          <a:p>
            <a:pPr lvl="2"/>
            <a:r>
              <a:rPr lang="fr-FR" sz="1600" dirty="0" err="1" smtClean="0"/>
              <a:t>void</a:t>
            </a:r>
            <a:r>
              <a:rPr lang="fr-FR" sz="1600" dirty="0" smtClean="0"/>
              <a:t> </a:t>
            </a:r>
            <a:r>
              <a:rPr lang="fr-FR" sz="1600" dirty="0" err="1" smtClean="0"/>
              <a:t>OnKEYSET_Allocate</a:t>
            </a:r>
            <a:r>
              <a:rPr lang="fr-FR" sz="1600" dirty="0" smtClean="0"/>
              <a:t>();</a:t>
            </a:r>
          </a:p>
          <a:p>
            <a:pPr lvl="1"/>
            <a:endParaRPr lang="fr-FR" dirty="0" smtClean="0"/>
          </a:p>
          <a:p>
            <a:pPr lvl="1"/>
            <a:r>
              <a:rPr lang="fr-FR" sz="2000" b="0" dirty="0" smtClean="0"/>
              <a:t>Déclarer dans </a:t>
            </a:r>
            <a:r>
              <a:rPr lang="fr-FR" sz="2000" b="0" i="1" dirty="0" err="1" smtClean="0"/>
              <a:t>hbbtvbrowserplugin.c</a:t>
            </a:r>
            <a:r>
              <a:rPr lang="fr-FR" sz="2000" b="0" dirty="0" smtClean="0"/>
              <a:t>, ces fonctions sont implémenté dans le terminal. </a:t>
            </a:r>
          </a:p>
          <a:p>
            <a:pPr lvl="1"/>
            <a:r>
              <a:rPr lang="fr-FR" sz="2000" dirty="0" smtClean="0"/>
              <a:t>Ex : lorsqu’il y a un appel </a:t>
            </a:r>
            <a:r>
              <a:rPr lang="fr-FR" sz="2000" dirty="0" smtClean="0"/>
              <a:t>à </a:t>
            </a:r>
            <a:r>
              <a:rPr lang="fr-FR" sz="2000" dirty="0" smtClean="0"/>
              <a:t>la </a:t>
            </a:r>
            <a:r>
              <a:rPr lang="fr-FR" sz="2000" dirty="0" err="1" smtClean="0"/>
              <a:t>methodz</a:t>
            </a:r>
            <a:r>
              <a:rPr lang="fr-FR" sz="2000" dirty="0" smtClean="0"/>
              <a:t> </a:t>
            </a:r>
            <a:r>
              <a:rPr lang="fr-FR" sz="2000" i="1" dirty="0" err="1" smtClean="0"/>
              <a:t>setFullScreen</a:t>
            </a:r>
            <a:r>
              <a:rPr lang="fr-FR" sz="2000" dirty="0" smtClean="0"/>
              <a:t> de l’objet </a:t>
            </a:r>
            <a:r>
              <a:rPr lang="fr-FR" sz="2000" dirty="0" err="1" smtClean="0"/>
              <a:t>videobroadcast</a:t>
            </a:r>
            <a:r>
              <a:rPr lang="fr-FR" sz="2000" dirty="0" smtClean="0"/>
              <a:t>, la méthode </a:t>
            </a:r>
            <a:r>
              <a:rPr lang="fr-FR" sz="2000" i="1" dirty="0" err="1" smtClean="0"/>
              <a:t>OnVIDBRC_SetFullScreen</a:t>
            </a:r>
            <a:r>
              <a:rPr lang="fr-FR" sz="2000" dirty="0" smtClean="0"/>
              <a:t>() est </a:t>
            </a:r>
            <a:r>
              <a:rPr lang="fr-FR" sz="2000" dirty="0" smtClean="0"/>
              <a:t>appelée, </a:t>
            </a:r>
            <a:r>
              <a:rPr lang="fr-FR" sz="2000" dirty="0" smtClean="0"/>
              <a:t>c’est au terminal de la résoudre (car </a:t>
            </a:r>
            <a:r>
              <a:rPr lang="fr-FR" sz="2000" dirty="0" smtClean="0"/>
              <a:t>c’est </a:t>
            </a:r>
            <a:r>
              <a:rPr lang="fr-FR" sz="2000" dirty="0" smtClean="0"/>
              <a:t>le terminal qui a la main sur le </a:t>
            </a:r>
            <a:r>
              <a:rPr lang="fr-FR" sz="2000" dirty="0" smtClean="0"/>
              <a:t>flux vidéo</a:t>
            </a:r>
            <a:r>
              <a:rPr lang="fr-FR" sz="2000" dirty="0" smtClean="0"/>
              <a:t>, l’interface </a:t>
            </a:r>
            <a:r>
              <a:rPr lang="fr-FR" sz="2000" dirty="0" smtClean="0"/>
              <a:t>graphique</a:t>
            </a:r>
            <a:r>
              <a:rPr lang="fr-FR" sz="2000" dirty="0" smtClean="0"/>
              <a:t>, etc. ) .</a:t>
            </a:r>
            <a:endParaRPr lang="fr-FR" sz="2000" b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EEE244-CBED-487E-A654-B11607095691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 err="1" smtClean="0"/>
              <a:t>HbbTVBrowser</a:t>
            </a:r>
            <a:r>
              <a:rPr lang="fr-FR" dirty="0" smtClean="0"/>
              <a:t> plugin et NPAPI 	Stanislas Selle - TSI - Telecom </a:t>
            </a:r>
            <a:r>
              <a:rPr lang="fr-FR" dirty="0" err="1" smtClean="0"/>
              <a:t>Paristech</a:t>
            </a:r>
            <a:r>
              <a:rPr lang="fr-FR" dirty="0" smtClean="0"/>
              <a:t> - 2011 </a:t>
            </a:r>
          </a:p>
          <a:p>
            <a:r>
              <a:rPr lang="fr-FR" dirty="0" smtClean="0"/>
              <a:t>                           </a:t>
            </a:r>
            <a:endParaRPr lang="fr-FR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 code de SmarDTV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1412776"/>
            <a:ext cx="4104456" cy="44958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TPT</a:t>
            </a:r>
          </a:p>
          <a:p>
            <a:pPr lvl="1">
              <a:buNone/>
            </a:pPr>
            <a:r>
              <a:rPr lang="fr-FR" dirty="0" err="1" smtClean="0"/>
              <a:t>HbbtvbrowserPlugin</a:t>
            </a:r>
            <a:endParaRPr lang="fr-FR" dirty="0" smtClean="0"/>
          </a:p>
          <a:p>
            <a:pPr lvl="1">
              <a:buNone/>
            </a:pPr>
            <a:endParaRPr lang="fr-FR" dirty="0" smtClean="0"/>
          </a:p>
          <a:p>
            <a:pPr lvl="1">
              <a:buFontTx/>
              <a:buChar char="-"/>
            </a:pPr>
            <a:r>
              <a:rPr lang="fr-FR" sz="1800" dirty="0" smtClean="0"/>
              <a:t>Un seul plugin, multiple </a:t>
            </a:r>
            <a:r>
              <a:rPr lang="fr-FR" sz="1800" dirty="0" err="1" smtClean="0"/>
              <a:t>MIMEType</a:t>
            </a:r>
            <a:endParaRPr lang="fr-FR" sz="1800" dirty="0" smtClean="0"/>
          </a:p>
          <a:p>
            <a:pPr lvl="1">
              <a:buFontTx/>
              <a:buChar char="-"/>
            </a:pPr>
            <a:endParaRPr lang="fr-FR" sz="1800" dirty="0" smtClean="0"/>
          </a:p>
          <a:p>
            <a:pPr lvl="1">
              <a:buFontTx/>
              <a:buChar char="-"/>
            </a:pPr>
            <a:r>
              <a:rPr lang="fr-FR" sz="1800" dirty="0" smtClean="0"/>
              <a:t>Interaction via callback avec le terminal (</a:t>
            </a:r>
            <a:r>
              <a:rPr lang="fr-FR" sz="1800" dirty="0" err="1" smtClean="0"/>
              <a:t>gpac</a:t>
            </a:r>
            <a:r>
              <a:rPr lang="fr-FR" sz="1800" dirty="0" smtClean="0"/>
              <a:t> + </a:t>
            </a:r>
            <a:r>
              <a:rPr lang="fr-FR" sz="1800" dirty="0" err="1" smtClean="0"/>
              <a:t>gtk</a:t>
            </a:r>
            <a:r>
              <a:rPr lang="fr-FR" sz="1800" dirty="0" smtClean="0"/>
              <a:t>)</a:t>
            </a:r>
          </a:p>
          <a:p>
            <a:pPr lvl="1">
              <a:buFontTx/>
              <a:buChar char="-"/>
            </a:pPr>
            <a:endParaRPr lang="fr-FR" sz="1800" dirty="0" smtClean="0"/>
          </a:p>
          <a:p>
            <a:pPr lvl="1">
              <a:buFontTx/>
              <a:buChar char="-"/>
            </a:pPr>
            <a:r>
              <a:rPr lang="fr-FR" sz="1800" dirty="0" smtClean="0"/>
              <a:t>Implémentation incomplète mais fidèle à la norme</a:t>
            </a:r>
          </a:p>
          <a:p>
            <a:pPr lvl="1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EEE244-CBED-487E-A654-B11607095691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 err="1" smtClean="0"/>
              <a:t>HbbTVBrowser</a:t>
            </a:r>
            <a:r>
              <a:rPr lang="fr-FR" dirty="0" smtClean="0"/>
              <a:t> plugin et NPAPI 	Stanislas Selle - TSI - Telecom </a:t>
            </a:r>
            <a:r>
              <a:rPr lang="fr-FR" dirty="0" err="1" smtClean="0"/>
              <a:t>Paristech</a:t>
            </a:r>
            <a:r>
              <a:rPr lang="fr-FR" dirty="0" smtClean="0"/>
              <a:t> - 2011 </a:t>
            </a:r>
          </a:p>
          <a:p>
            <a:r>
              <a:rPr lang="fr-FR" dirty="0" smtClean="0"/>
              <a:t>                           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4788024" y="1340768"/>
            <a:ext cx="417646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 </a:t>
            </a:r>
            <a:r>
              <a:rPr lang="fr-FR" sz="2400" b="1" dirty="0" smtClean="0"/>
              <a:t>SmarDTV</a:t>
            </a:r>
          </a:p>
          <a:p>
            <a:r>
              <a:rPr lang="fr-FR" sz="2400" dirty="0" smtClean="0"/>
              <a:t>	</a:t>
            </a:r>
            <a:r>
              <a:rPr lang="fr-FR" sz="2400" dirty="0" err="1" smtClean="0"/>
              <a:t>WebOnTV</a:t>
            </a:r>
            <a:endParaRPr lang="fr-FR" sz="2400" dirty="0" smtClean="0"/>
          </a:p>
          <a:p>
            <a:endParaRPr lang="fr-FR" b="1" dirty="0" smtClean="0"/>
          </a:p>
          <a:p>
            <a:endParaRPr lang="fr-FR" b="1" dirty="0" smtClean="0"/>
          </a:p>
          <a:p>
            <a:pPr>
              <a:buFontTx/>
              <a:buChar char="-"/>
            </a:pPr>
            <a:r>
              <a:rPr lang="fr-FR" dirty="0" smtClean="0"/>
              <a:t> Plusieurs Plugins avec chacun un </a:t>
            </a:r>
            <a:r>
              <a:rPr lang="fr-FR" dirty="0" err="1" smtClean="0"/>
              <a:t>MIMEtype</a:t>
            </a:r>
            <a:endParaRPr lang="fr-FR" dirty="0" smtClean="0"/>
          </a:p>
          <a:p>
            <a:pPr>
              <a:buFontTx/>
              <a:buChar char="-"/>
            </a:pPr>
            <a:endParaRPr lang="fr-FR" dirty="0" smtClean="0"/>
          </a:p>
          <a:p>
            <a:pPr>
              <a:buFontTx/>
              <a:buChar char="-"/>
            </a:pPr>
            <a:r>
              <a:rPr lang="fr-FR" dirty="0" smtClean="0"/>
              <a:t> Interaction avec Comedia</a:t>
            </a:r>
          </a:p>
          <a:p>
            <a:pPr>
              <a:buFontTx/>
              <a:buChar char="-"/>
            </a:pPr>
            <a:endParaRPr lang="fr-FR" dirty="0" smtClean="0"/>
          </a:p>
          <a:p>
            <a:pPr>
              <a:buFontTx/>
              <a:buChar char="-"/>
            </a:pPr>
            <a:r>
              <a:rPr lang="fr-FR" dirty="0" smtClean="0"/>
              <a:t> </a:t>
            </a:r>
            <a:r>
              <a:rPr lang="fr-FR" dirty="0" err="1" smtClean="0"/>
              <a:t>Implementation</a:t>
            </a:r>
            <a:r>
              <a:rPr lang="fr-FR" dirty="0" smtClean="0"/>
              <a:t> de presque tout les objets </a:t>
            </a:r>
          </a:p>
          <a:p>
            <a:pPr>
              <a:buFontTx/>
              <a:buChar char="-"/>
            </a:pPr>
            <a:endParaRPr lang="fr-FR" dirty="0" smtClean="0"/>
          </a:p>
          <a:p>
            <a:pPr>
              <a:buFontTx/>
              <a:buChar char="-"/>
            </a:pPr>
            <a:r>
              <a:rPr lang="fr-FR" dirty="0" smtClean="0"/>
              <a:t> pas 100% </a:t>
            </a:r>
            <a:r>
              <a:rPr lang="fr-FR" dirty="0" err="1" smtClean="0"/>
              <a:t>fidéle</a:t>
            </a:r>
            <a:r>
              <a:rPr lang="fr-FR" dirty="0" smtClean="0"/>
              <a:t> a la norme</a:t>
            </a:r>
          </a:p>
          <a:p>
            <a:endParaRPr lang="fr-FR" dirty="0" smtClean="0"/>
          </a:p>
          <a:p>
            <a:pPr>
              <a:buFontTx/>
              <a:buChar char="-"/>
            </a:pPr>
            <a:endParaRPr lang="fr-FR" dirty="0" smtClean="0"/>
          </a:p>
          <a:p>
            <a:endParaRPr lang="fr-FR" b="1" dirty="0" smtClean="0"/>
          </a:p>
          <a:p>
            <a:endParaRPr lang="fr-FR" b="1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55576" y="1484784"/>
            <a:ext cx="7672388" cy="4495800"/>
          </a:xfrm>
        </p:spPr>
        <p:txBody>
          <a:bodyPr/>
          <a:lstStyle/>
          <a:p>
            <a:r>
              <a:rPr lang="fr-FR" dirty="0" smtClean="0"/>
              <a:t>Les </a:t>
            </a:r>
            <a:r>
              <a:rPr lang="fr-FR" dirty="0" smtClean="0"/>
              <a:t>documents importants </a:t>
            </a:r>
            <a:r>
              <a:rPr lang="fr-FR" dirty="0" smtClean="0"/>
              <a:t>pour comprendre</a:t>
            </a:r>
          </a:p>
          <a:p>
            <a:pPr lvl="1"/>
            <a:r>
              <a:rPr lang="fr-FR" dirty="0" smtClean="0"/>
              <a:t>Dans le projet : </a:t>
            </a:r>
          </a:p>
          <a:p>
            <a:pPr lvl="2"/>
            <a:r>
              <a:rPr lang="fr-FR" sz="1600" dirty="0" smtClean="0"/>
              <a:t>Tableau </a:t>
            </a:r>
            <a:r>
              <a:rPr lang="fr-FR" sz="1600" dirty="0" smtClean="0"/>
              <a:t>d’</a:t>
            </a:r>
            <a:r>
              <a:rPr lang="fr-FR" sz="1600" dirty="0" smtClean="0"/>
              <a:t> é</a:t>
            </a:r>
            <a:r>
              <a:rPr lang="fr-FR" sz="1600" dirty="0" smtClean="0"/>
              <a:t>tat </a:t>
            </a:r>
            <a:r>
              <a:rPr lang="fr-FR" sz="1600" dirty="0" smtClean="0"/>
              <a:t>d’avancement des </a:t>
            </a:r>
            <a:r>
              <a:rPr lang="fr-FR" sz="1600" dirty="0" smtClean="0"/>
              <a:t>implémentations </a:t>
            </a:r>
            <a:r>
              <a:rPr lang="fr-FR" sz="1600" dirty="0" smtClean="0"/>
              <a:t>(</a:t>
            </a:r>
            <a:r>
              <a:rPr lang="fr-FR" sz="1600" dirty="0" err="1" smtClean="0"/>
              <a:t>xls</a:t>
            </a:r>
            <a:r>
              <a:rPr lang="fr-FR" sz="1600" dirty="0" smtClean="0"/>
              <a:t>)</a:t>
            </a:r>
          </a:p>
          <a:p>
            <a:pPr lvl="2"/>
            <a:r>
              <a:rPr lang="fr-FR" sz="1600" dirty="0" smtClean="0"/>
              <a:t>Cette présentation et la </a:t>
            </a:r>
            <a:r>
              <a:rPr lang="fr-FR" sz="1600" dirty="0" smtClean="0"/>
              <a:t>première </a:t>
            </a:r>
            <a:r>
              <a:rPr lang="fr-FR" sz="1600" dirty="0" smtClean="0"/>
              <a:t>présentation NPAPI</a:t>
            </a:r>
          </a:p>
          <a:p>
            <a:pPr lvl="2"/>
            <a:r>
              <a:rPr lang="fr-FR" sz="1600" dirty="0" smtClean="0"/>
              <a:t>Documentation dans le wiki</a:t>
            </a:r>
          </a:p>
          <a:p>
            <a:pPr lvl="1"/>
            <a:r>
              <a:rPr lang="fr-FR" dirty="0" smtClean="0"/>
              <a:t>Externe </a:t>
            </a:r>
          </a:p>
          <a:p>
            <a:pPr lvl="2"/>
            <a:r>
              <a:rPr lang="fr-FR" sz="1600" dirty="0" smtClean="0"/>
              <a:t>Documents </a:t>
            </a:r>
            <a:r>
              <a:rPr lang="fr-FR" sz="1600" dirty="0" smtClean="0"/>
              <a:t>de la norme HBBTV , OIPF-DAE et CEA2014</a:t>
            </a:r>
          </a:p>
          <a:p>
            <a:pPr lvl="2"/>
            <a:r>
              <a:rPr lang="fr-FR" sz="1600" dirty="0" smtClean="0"/>
              <a:t>NPAPI </a:t>
            </a:r>
            <a:r>
              <a:rPr lang="fr-FR" sz="1600" dirty="0" smtClean="0">
                <a:hlinkClick r:id="rId2"/>
              </a:rPr>
              <a:t>https://developer.mozilla.org/en/Gecko_Plugin_API_Reference</a:t>
            </a:r>
            <a:endParaRPr lang="fr-FR" sz="1600" dirty="0" smtClean="0"/>
          </a:p>
          <a:p>
            <a:pPr lvl="2"/>
            <a:endParaRPr lang="fr-FR" sz="1600" dirty="0" smtClean="0"/>
          </a:p>
          <a:p>
            <a:r>
              <a:rPr lang="fr-FR" dirty="0" smtClean="0"/>
              <a:t>Suite et </a:t>
            </a:r>
            <a:r>
              <a:rPr lang="fr-FR" dirty="0" smtClean="0"/>
              <a:t>avenir sur </a:t>
            </a:r>
            <a:r>
              <a:rPr lang="fr-FR" dirty="0" err="1" smtClean="0"/>
              <a:t>OpenHBB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EEE244-CBED-487E-A654-B11607095691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 err="1" smtClean="0"/>
              <a:t>HbbTVBrowser</a:t>
            </a:r>
            <a:r>
              <a:rPr lang="fr-FR" dirty="0" smtClean="0"/>
              <a:t> plugin et NPAPI 	Stanislas Selle - TSI - Telecom </a:t>
            </a:r>
            <a:r>
              <a:rPr lang="fr-FR" dirty="0" err="1" smtClean="0"/>
              <a:t>Paristech</a:t>
            </a:r>
            <a:r>
              <a:rPr lang="fr-FR" dirty="0" smtClean="0"/>
              <a:t> - 2011 </a:t>
            </a:r>
          </a:p>
          <a:p>
            <a:r>
              <a:rPr lang="fr-FR" dirty="0" smtClean="0"/>
              <a:t>                           </a:t>
            </a:r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Contexte OpenHbb : le hbbtvplayer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Objectif : créer un terminal </a:t>
            </a:r>
            <a:r>
              <a:rPr lang="fr-FR" dirty="0" err="1" smtClean="0"/>
              <a:t>Hbbtv</a:t>
            </a:r>
            <a:r>
              <a:rPr lang="fr-FR" dirty="0" smtClean="0"/>
              <a:t> sur PC</a:t>
            </a:r>
          </a:p>
          <a:p>
            <a:pPr lvl="1"/>
            <a:r>
              <a:rPr lang="fr-FR" dirty="0" smtClean="0"/>
              <a:t>Emuler une télévision recevant un signal </a:t>
            </a:r>
            <a:r>
              <a:rPr lang="fr-FR" dirty="0" err="1" smtClean="0"/>
              <a:t>Hbbtv</a:t>
            </a:r>
            <a:endParaRPr lang="fr-FR" dirty="0" smtClean="0"/>
          </a:p>
          <a:p>
            <a:pPr lvl="1"/>
            <a:r>
              <a:rPr lang="fr-FR" dirty="0" smtClean="0"/>
              <a:t>Avec interaction par une télécommande virtuelle</a:t>
            </a:r>
          </a:p>
          <a:p>
            <a:pPr lvl="1"/>
            <a:r>
              <a:rPr lang="fr-FR" dirty="0" smtClean="0"/>
              <a:t>Interprétation du </a:t>
            </a:r>
            <a:r>
              <a:rPr lang="fr-FR" dirty="0" err="1" smtClean="0"/>
              <a:t>Mpeg</a:t>
            </a:r>
            <a:r>
              <a:rPr lang="fr-FR" dirty="0" smtClean="0"/>
              <a:t>-TS</a:t>
            </a:r>
          </a:p>
          <a:p>
            <a:pPr lvl="1"/>
            <a:r>
              <a:rPr lang="fr-FR" dirty="0" smtClean="0"/>
              <a:t>Affichage du flux Vidéo</a:t>
            </a:r>
          </a:p>
          <a:p>
            <a:pPr lvl="1"/>
            <a:r>
              <a:rPr lang="fr-FR" dirty="0" smtClean="0"/>
              <a:t>Affichage et interaction </a:t>
            </a:r>
            <a:r>
              <a:rPr lang="fr-FR" dirty="0" smtClean="0"/>
              <a:t>des applications </a:t>
            </a:r>
            <a:r>
              <a:rPr lang="fr-FR" dirty="0" err="1" smtClean="0"/>
              <a:t>hbbtv</a:t>
            </a:r>
            <a:endParaRPr lang="fr-FR" dirty="0" smtClean="0"/>
          </a:p>
          <a:p>
            <a:pPr lvl="1"/>
            <a:r>
              <a:rPr lang="fr-FR" dirty="0" err="1" smtClean="0"/>
              <a:t>HbbtvTerminal</a:t>
            </a:r>
            <a:r>
              <a:rPr lang="fr-FR" dirty="0" smtClean="0"/>
              <a:t> et </a:t>
            </a:r>
            <a:r>
              <a:rPr lang="fr-FR" dirty="0" err="1" smtClean="0"/>
              <a:t>HbbtvBrowserPlugin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EEE244-CBED-487E-A654-B11607095691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 err="1" smtClean="0"/>
              <a:t>HbbTVBrowser</a:t>
            </a:r>
            <a:r>
              <a:rPr lang="fr-FR" dirty="0" smtClean="0"/>
              <a:t> plugin et NPAPI 	Stanislas Selle - TSI - Telecom </a:t>
            </a:r>
            <a:r>
              <a:rPr lang="fr-FR" dirty="0" err="1" smtClean="0"/>
              <a:t>Paristech</a:t>
            </a:r>
            <a:r>
              <a:rPr lang="fr-FR" dirty="0" smtClean="0"/>
              <a:t> - 2011 </a:t>
            </a:r>
          </a:p>
          <a:p>
            <a:r>
              <a:rPr lang="fr-FR" dirty="0" smtClean="0"/>
              <a:t>                          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Rappel des principes de NPAPI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Un plugin est un élément logiciel venant </a:t>
            </a:r>
            <a:r>
              <a:rPr lang="fr-FR" dirty="0" smtClean="0"/>
              <a:t>ajouter des </a:t>
            </a:r>
            <a:r>
              <a:rPr lang="fr-FR" dirty="0" smtClean="0"/>
              <a:t>capacités au navigateur. </a:t>
            </a:r>
          </a:p>
          <a:p>
            <a:pPr lvl="1"/>
            <a:r>
              <a:rPr lang="fr-FR" dirty="0" smtClean="0"/>
              <a:t>Sous forme de librairie dynamique</a:t>
            </a:r>
          </a:p>
          <a:p>
            <a:endParaRPr lang="en-US" dirty="0" smtClean="0"/>
          </a:p>
          <a:p>
            <a:r>
              <a:rPr lang="en-US" dirty="0" smtClean="0"/>
              <a:t>NPAPI = Netscape </a:t>
            </a:r>
            <a:r>
              <a:rPr lang="en-US" dirty="0" err="1" smtClean="0"/>
              <a:t>Plugin</a:t>
            </a:r>
            <a:r>
              <a:rPr lang="en-US" dirty="0" smtClean="0"/>
              <a:t> Application Programming Interface</a:t>
            </a:r>
          </a:p>
          <a:p>
            <a:pPr lvl="1"/>
            <a:r>
              <a:rPr lang="fr-FR" dirty="0" err="1" smtClean="0"/>
              <a:t>npfunctions.h</a:t>
            </a:r>
            <a:r>
              <a:rPr lang="fr-FR" dirty="0" smtClean="0"/>
              <a:t>, </a:t>
            </a:r>
            <a:r>
              <a:rPr lang="fr-FR" dirty="0" err="1" smtClean="0"/>
              <a:t>npapi.h</a:t>
            </a:r>
            <a:r>
              <a:rPr lang="fr-FR" dirty="0" smtClean="0"/>
              <a:t> , …</a:t>
            </a:r>
          </a:p>
          <a:p>
            <a:pPr lvl="1"/>
            <a:r>
              <a:rPr lang="fr-FR" dirty="0" smtClean="0"/>
              <a:t>fournit avec </a:t>
            </a:r>
            <a:r>
              <a:rPr lang="fr-FR" dirty="0" err="1" smtClean="0"/>
              <a:t>XulRunner</a:t>
            </a: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EEE244-CBED-487E-A654-B11607095691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 err="1" smtClean="0"/>
              <a:t>HbbTVBrowser</a:t>
            </a:r>
            <a:r>
              <a:rPr lang="fr-FR" dirty="0" smtClean="0"/>
              <a:t> plugin et NPAPI 	Stanislas Selle - TSI - Telecom </a:t>
            </a:r>
            <a:r>
              <a:rPr lang="fr-FR" dirty="0" err="1" smtClean="0"/>
              <a:t>Paristech</a:t>
            </a:r>
            <a:r>
              <a:rPr lang="fr-FR" dirty="0" smtClean="0"/>
              <a:t> - 2011 </a:t>
            </a:r>
          </a:p>
          <a:p>
            <a:r>
              <a:rPr lang="fr-FR" dirty="0" smtClean="0"/>
              <a:t>                          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Rappel des principes de NPAPI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Détection par le navigateur</a:t>
            </a:r>
          </a:p>
          <a:p>
            <a:pPr lvl="1"/>
            <a:r>
              <a:rPr lang="fr-FR" dirty="0" smtClean="0"/>
              <a:t>répertoire spécifique, fichier de configuration ou en ligne de commande</a:t>
            </a:r>
          </a:p>
          <a:p>
            <a:pPr lvl="1"/>
            <a:endParaRPr lang="fr-FR" dirty="0" smtClean="0"/>
          </a:p>
          <a:p>
            <a:r>
              <a:rPr lang="en-US" dirty="0" err="1" smtClean="0"/>
              <a:t>Api</a:t>
            </a:r>
            <a:r>
              <a:rPr lang="en-US" dirty="0" smtClean="0"/>
              <a:t> pour </a:t>
            </a:r>
            <a:r>
              <a:rPr lang="en-US" dirty="0" err="1" smtClean="0"/>
              <a:t>accés</a:t>
            </a:r>
            <a:r>
              <a:rPr lang="en-US" dirty="0" smtClean="0"/>
              <a:t> aux </a:t>
            </a:r>
            <a:r>
              <a:rPr lang="en-US" dirty="0" err="1" smtClean="0"/>
              <a:t>données</a:t>
            </a:r>
            <a:r>
              <a:rPr lang="en-US" dirty="0" smtClean="0"/>
              <a:t> </a:t>
            </a:r>
            <a:r>
              <a:rPr lang="en-US" dirty="0" err="1" smtClean="0"/>
              <a:t>spécifiques</a:t>
            </a:r>
            <a:r>
              <a:rPr lang="en-US" dirty="0" smtClean="0"/>
              <a:t> du </a:t>
            </a:r>
            <a:r>
              <a:rPr lang="en-US" dirty="0" err="1" smtClean="0"/>
              <a:t>plugin</a:t>
            </a:r>
            <a:r>
              <a:rPr lang="en-US" dirty="0" smtClean="0"/>
              <a:t> et du </a:t>
            </a:r>
            <a:r>
              <a:rPr lang="en-US" dirty="0" err="1" smtClean="0"/>
              <a:t>MIMEtype</a:t>
            </a:r>
            <a:r>
              <a:rPr lang="en-US" dirty="0" smtClean="0"/>
              <a:t> </a:t>
            </a:r>
            <a:r>
              <a:rPr lang="en-US" dirty="0" err="1" smtClean="0"/>
              <a:t>pris</a:t>
            </a:r>
            <a:r>
              <a:rPr lang="en-US" dirty="0" smtClean="0"/>
              <a:t> en charge.</a:t>
            </a:r>
          </a:p>
          <a:p>
            <a:pPr lvl="1"/>
            <a:r>
              <a:rPr lang="fr-FR" dirty="0" smtClean="0"/>
              <a:t>Lorsque le navigateur rencontre un objet de type inconnu, il parcourt ses plugins pour trouver celui qui pourrait supporter cet objet</a:t>
            </a:r>
            <a:r>
              <a:rPr lang="fr-FR" dirty="0" smtClean="0"/>
              <a:t>.</a:t>
            </a:r>
          </a:p>
          <a:p>
            <a:pPr lvl="1">
              <a:buNone/>
            </a:pPr>
            <a:r>
              <a:rPr lang="fr-FR" dirty="0" smtClean="0"/>
              <a:t>	</a:t>
            </a:r>
            <a:r>
              <a:rPr lang="fr-FR" sz="1600" dirty="0" smtClean="0"/>
              <a:t>	</a:t>
            </a:r>
            <a:r>
              <a:rPr lang="en-US" sz="1600" dirty="0" smtClean="0"/>
              <a:t>&lt;object type="video/broadcast" id="</a:t>
            </a:r>
            <a:r>
              <a:rPr lang="en-US" sz="1600" dirty="0" err="1" smtClean="0"/>
              <a:t>videoobj</a:t>
            </a:r>
            <a:r>
              <a:rPr lang="en-US" sz="1600" dirty="0" smtClean="0"/>
              <a:t>"&gt;&lt;/object&gt;</a:t>
            </a:r>
            <a:endParaRPr lang="fr-FR" sz="16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EEE244-CBED-487E-A654-B11607095691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 err="1" smtClean="0"/>
              <a:t>HbbTVBrowser</a:t>
            </a:r>
            <a:r>
              <a:rPr lang="fr-FR" dirty="0" smtClean="0"/>
              <a:t> plugin et NPAPI 	Stanislas Selle - TSI - Telecom </a:t>
            </a:r>
            <a:r>
              <a:rPr lang="fr-FR" dirty="0" err="1" smtClean="0"/>
              <a:t>Paristech</a:t>
            </a:r>
            <a:r>
              <a:rPr lang="fr-FR" dirty="0" smtClean="0"/>
              <a:t> - 2011 </a:t>
            </a:r>
          </a:p>
          <a:p>
            <a:r>
              <a:rPr lang="fr-FR" dirty="0" smtClean="0"/>
              <a:t>                          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Rappel des principes de NPAPI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i="1" dirty="0" smtClean="0"/>
              <a:t>Les </a:t>
            </a:r>
            <a:r>
              <a:rPr lang="en-US" sz="1800" i="1" dirty="0" err="1" smtClean="0"/>
              <a:t>fonctions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d’initialisation</a:t>
            </a:r>
            <a:r>
              <a:rPr lang="en-US" sz="1800" i="1" dirty="0" smtClean="0"/>
              <a:t> :</a:t>
            </a:r>
          </a:p>
          <a:p>
            <a:endParaRPr lang="en-US" sz="1800" i="1" dirty="0" smtClean="0"/>
          </a:p>
          <a:p>
            <a:pPr lvl="1"/>
            <a:r>
              <a:rPr lang="en-US" sz="1800" i="1" dirty="0" err="1" smtClean="0"/>
              <a:t>NPError</a:t>
            </a:r>
            <a:r>
              <a:rPr lang="en-US" sz="1800" i="1" dirty="0" smtClean="0"/>
              <a:t> </a:t>
            </a:r>
            <a:r>
              <a:rPr lang="en-US" sz="1800" b="1" i="1" dirty="0" err="1" smtClean="0"/>
              <a:t>NP_Initialize</a:t>
            </a:r>
            <a:r>
              <a:rPr lang="en-US" sz="1800" i="1" dirty="0" smtClean="0"/>
              <a:t>(</a:t>
            </a:r>
            <a:r>
              <a:rPr lang="en-US" sz="1800" i="1" dirty="0" err="1" smtClean="0"/>
              <a:t>NPNetscapeFuncs</a:t>
            </a:r>
            <a:r>
              <a:rPr lang="en-US" sz="1800" i="1" dirty="0" smtClean="0"/>
              <a:t>*, </a:t>
            </a:r>
            <a:r>
              <a:rPr lang="en-US" sz="1800" i="1" dirty="0" err="1" smtClean="0"/>
              <a:t>NPPluginFuncs</a:t>
            </a:r>
            <a:r>
              <a:rPr lang="en-US" sz="1800" i="1" dirty="0" smtClean="0"/>
              <a:t>*)</a:t>
            </a:r>
          </a:p>
          <a:p>
            <a:pPr lvl="2"/>
            <a:r>
              <a:rPr lang="en-US" sz="1400" i="1" dirty="0" smtClean="0"/>
              <a:t>Pour le </a:t>
            </a:r>
            <a:r>
              <a:rPr lang="en-US" sz="1400" i="1" dirty="0" err="1" smtClean="0"/>
              <a:t>chargement</a:t>
            </a:r>
            <a:r>
              <a:rPr lang="en-US" sz="1400" i="1" dirty="0" smtClean="0"/>
              <a:t> du </a:t>
            </a:r>
            <a:r>
              <a:rPr lang="en-US" sz="1400" i="1" dirty="0" err="1" smtClean="0"/>
              <a:t>plugin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dans</a:t>
            </a:r>
            <a:r>
              <a:rPr lang="en-US" sz="1400" i="1" dirty="0" smtClean="0"/>
              <a:t> le browser.</a:t>
            </a:r>
          </a:p>
          <a:p>
            <a:pPr lvl="1"/>
            <a:r>
              <a:rPr lang="en-US" sz="1800" i="1" dirty="0" err="1" smtClean="0"/>
              <a:t>NPError</a:t>
            </a:r>
            <a:r>
              <a:rPr lang="en-US" sz="1800" i="1" dirty="0" smtClean="0"/>
              <a:t> </a:t>
            </a:r>
            <a:r>
              <a:rPr lang="en-US" sz="1800" b="1" i="1" dirty="0" err="1" smtClean="0"/>
              <a:t>NP_Shutdown</a:t>
            </a:r>
            <a:r>
              <a:rPr lang="en-US" sz="1800" i="1" dirty="0" smtClean="0"/>
              <a:t>()</a:t>
            </a:r>
          </a:p>
          <a:p>
            <a:pPr lvl="2"/>
            <a:r>
              <a:rPr lang="en-US" sz="1400" i="1" dirty="0" err="1" smtClean="0"/>
              <a:t>Lors</a:t>
            </a:r>
            <a:r>
              <a:rPr lang="en-US" sz="1400" i="1" dirty="0" smtClean="0"/>
              <a:t> de la </a:t>
            </a:r>
            <a:r>
              <a:rPr lang="en-US" sz="1400" i="1" dirty="0" err="1" smtClean="0"/>
              <a:t>désactivation</a:t>
            </a:r>
            <a:r>
              <a:rPr lang="en-US" sz="1400" i="1" dirty="0" smtClean="0"/>
              <a:t> du </a:t>
            </a:r>
            <a:r>
              <a:rPr lang="en-US" sz="1400" i="1" dirty="0" err="1" smtClean="0"/>
              <a:t>plugin</a:t>
            </a:r>
            <a:r>
              <a:rPr lang="en-US" sz="1400" i="1" dirty="0" smtClean="0"/>
              <a:t>.</a:t>
            </a:r>
          </a:p>
          <a:p>
            <a:pPr lvl="1"/>
            <a:r>
              <a:rPr lang="en-US" sz="1800" i="1" dirty="0" err="1" smtClean="0"/>
              <a:t>NPError</a:t>
            </a:r>
            <a:r>
              <a:rPr lang="en-US" sz="1800" i="1" dirty="0" smtClean="0"/>
              <a:t> </a:t>
            </a:r>
            <a:r>
              <a:rPr lang="en-US" sz="1800" b="1" i="1" dirty="0" err="1" smtClean="0"/>
              <a:t>NP_GetValue</a:t>
            </a:r>
            <a:r>
              <a:rPr lang="en-US" sz="1800" i="1" dirty="0" smtClean="0"/>
              <a:t>(void *instance, </a:t>
            </a:r>
            <a:r>
              <a:rPr lang="en-US" sz="1800" i="1" dirty="0" err="1" smtClean="0"/>
              <a:t>NPPVariable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var</a:t>
            </a:r>
            <a:r>
              <a:rPr lang="en-US" sz="1800" i="1" dirty="0" smtClean="0"/>
              <a:t>, void* value)</a:t>
            </a:r>
          </a:p>
          <a:p>
            <a:pPr lvl="2"/>
            <a:r>
              <a:rPr lang="en-US" sz="1400" i="1" dirty="0" err="1" smtClean="0"/>
              <a:t>Récupération</a:t>
            </a:r>
            <a:r>
              <a:rPr lang="en-US" sz="1400" i="1" dirty="0" smtClean="0"/>
              <a:t> de variable pr</a:t>
            </a:r>
            <a:r>
              <a:rPr lang="fr-FR" sz="1400" i="1" dirty="0" smtClean="0"/>
              <a:t>é</a:t>
            </a:r>
            <a:r>
              <a:rPr lang="en-US" sz="1400" i="1" dirty="0" err="1" smtClean="0"/>
              <a:t>definies</a:t>
            </a:r>
            <a:r>
              <a:rPr lang="en-US" sz="1400" i="1" dirty="0" smtClean="0"/>
              <a:t> et du </a:t>
            </a:r>
            <a:r>
              <a:rPr lang="en-US" sz="1400" i="1" dirty="0" err="1" smtClean="0"/>
              <a:t>contexte</a:t>
            </a:r>
            <a:r>
              <a:rPr lang="en-US" sz="1400" i="1" dirty="0" smtClean="0"/>
              <a:t>.</a:t>
            </a:r>
          </a:p>
          <a:p>
            <a:pPr lvl="1"/>
            <a:r>
              <a:rPr lang="en-US" sz="1800" i="1" dirty="0" smtClean="0"/>
              <a:t>char* </a:t>
            </a:r>
            <a:r>
              <a:rPr lang="en-US" sz="1800" b="1" i="1" dirty="0" err="1" smtClean="0"/>
              <a:t>NP_GetPluginVersion</a:t>
            </a:r>
            <a:r>
              <a:rPr lang="en-US" sz="1800" i="1" dirty="0" smtClean="0"/>
              <a:t>()</a:t>
            </a:r>
          </a:p>
          <a:p>
            <a:pPr lvl="2"/>
            <a:r>
              <a:rPr lang="en-US" sz="1400" i="1" dirty="0" err="1" smtClean="0"/>
              <a:t>Récupération</a:t>
            </a:r>
            <a:r>
              <a:rPr lang="en-US" sz="1400" i="1" dirty="0" smtClean="0"/>
              <a:t> du </a:t>
            </a:r>
            <a:r>
              <a:rPr lang="en-US" sz="1400" i="1" dirty="0" err="1" smtClean="0"/>
              <a:t>numéro</a:t>
            </a:r>
            <a:r>
              <a:rPr lang="en-US" sz="1400" i="1" dirty="0" smtClean="0"/>
              <a:t> de version. </a:t>
            </a:r>
          </a:p>
          <a:p>
            <a:pPr lvl="1"/>
            <a:r>
              <a:rPr lang="en-US" sz="1800" i="1" dirty="0" smtClean="0"/>
              <a:t>char* </a:t>
            </a:r>
            <a:r>
              <a:rPr lang="en-US" sz="1800" b="1" i="1" dirty="0" err="1" smtClean="0"/>
              <a:t>NP_GetMIMEDescription</a:t>
            </a:r>
            <a:r>
              <a:rPr lang="en-US" sz="1800" i="1" dirty="0" smtClean="0"/>
              <a:t>()</a:t>
            </a:r>
          </a:p>
          <a:p>
            <a:pPr lvl="2"/>
            <a:r>
              <a:rPr lang="en-US" sz="1400" i="1" dirty="0" err="1" smtClean="0"/>
              <a:t>Chaîne</a:t>
            </a:r>
            <a:r>
              <a:rPr lang="en-US" sz="1400" i="1" dirty="0" smtClean="0"/>
              <a:t> de description </a:t>
            </a:r>
            <a:r>
              <a:rPr lang="en-US" sz="1400" i="1" dirty="0" err="1" smtClean="0"/>
              <a:t>MIMEtype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supporté</a:t>
            </a:r>
            <a:r>
              <a:rPr lang="en-US" sz="1400" i="1" dirty="0" smtClean="0"/>
              <a:t> par le </a:t>
            </a:r>
            <a:r>
              <a:rPr lang="en-US" sz="1400" i="1" dirty="0" err="1" smtClean="0"/>
              <a:t>plugin</a:t>
            </a:r>
            <a:r>
              <a:rPr lang="en-US" sz="1400" i="1" dirty="0" smtClean="0"/>
              <a:t> (simple </a:t>
            </a:r>
            <a:r>
              <a:rPr lang="en-US" sz="1400" i="1" dirty="0" err="1" smtClean="0"/>
              <a:t>ou</a:t>
            </a:r>
            <a:r>
              <a:rPr lang="en-US" sz="1400" i="1" dirty="0" smtClean="0"/>
              <a:t> multiple)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EEE244-CBED-487E-A654-B11607095691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 err="1" smtClean="0"/>
              <a:t>HbbTVBrowser</a:t>
            </a:r>
            <a:r>
              <a:rPr lang="fr-FR" dirty="0" smtClean="0"/>
              <a:t> plugin et NPAPI 	Stanislas Selle - TSI - Telecom </a:t>
            </a:r>
            <a:r>
              <a:rPr lang="fr-FR" dirty="0" err="1" smtClean="0"/>
              <a:t>Paristech</a:t>
            </a:r>
            <a:r>
              <a:rPr lang="fr-FR" dirty="0" smtClean="0"/>
              <a:t> - 2011 </a:t>
            </a:r>
          </a:p>
          <a:p>
            <a:r>
              <a:rPr lang="fr-FR" dirty="0" smtClean="0"/>
              <a:t>                          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Rappel des principes de NPAPI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i="1" dirty="0" smtClean="0"/>
              <a:t>Les </a:t>
            </a:r>
            <a:r>
              <a:rPr lang="en-US" sz="1800" i="1" dirty="0" err="1" smtClean="0"/>
              <a:t>fonctions</a:t>
            </a:r>
            <a:r>
              <a:rPr lang="en-US" sz="1800" i="1" dirty="0" smtClean="0"/>
              <a:t> de </a:t>
            </a:r>
            <a:r>
              <a:rPr lang="en-US" sz="1800" i="1" dirty="0" err="1" smtClean="0"/>
              <a:t>plugins</a:t>
            </a:r>
            <a:r>
              <a:rPr lang="en-US" sz="1800" i="1" dirty="0" smtClean="0"/>
              <a:t>: </a:t>
            </a:r>
            <a:r>
              <a:rPr lang="en-US" sz="1800" i="1" dirty="0" err="1" smtClean="0"/>
              <a:t>NPPluginFuncs</a:t>
            </a:r>
            <a:endParaRPr lang="en-US" sz="1800" i="1" dirty="0" smtClean="0"/>
          </a:p>
          <a:p>
            <a:pPr lvl="1"/>
            <a:r>
              <a:rPr lang="en-US" sz="1800" i="1" dirty="0" err="1" smtClean="0"/>
              <a:t>Struct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regroupant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une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liste</a:t>
            </a:r>
            <a:r>
              <a:rPr lang="en-US" sz="1800" i="1" dirty="0" smtClean="0"/>
              <a:t> de </a:t>
            </a:r>
            <a:r>
              <a:rPr lang="en-US" sz="1800" i="1" dirty="0" err="1" smtClean="0"/>
              <a:t>pointeur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sur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fonction</a:t>
            </a:r>
            <a:r>
              <a:rPr lang="en-US" sz="1800" i="1" dirty="0" smtClean="0"/>
              <a:t> a </a:t>
            </a:r>
            <a:r>
              <a:rPr lang="en-US" sz="1800" i="1" dirty="0" err="1" smtClean="0"/>
              <a:t>initialisé</a:t>
            </a:r>
            <a:r>
              <a:rPr lang="en-US" sz="1800" i="1" dirty="0" smtClean="0"/>
              <a:t> par le </a:t>
            </a:r>
            <a:r>
              <a:rPr lang="en-US" sz="1800" i="1" dirty="0" err="1" smtClean="0"/>
              <a:t>plugin</a:t>
            </a:r>
            <a:r>
              <a:rPr lang="en-US" sz="1800" i="1" dirty="0" smtClean="0"/>
              <a:t>. Si le </a:t>
            </a:r>
            <a:r>
              <a:rPr lang="en-US" sz="1800" i="1" dirty="0" err="1" smtClean="0"/>
              <a:t>pointeur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est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valide</a:t>
            </a:r>
            <a:r>
              <a:rPr lang="en-US" sz="1800" i="1" dirty="0" smtClean="0"/>
              <a:t>, </a:t>
            </a:r>
            <a:r>
              <a:rPr lang="en-US" sz="1800" i="1" dirty="0" err="1" smtClean="0"/>
              <a:t>ces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fonctions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seront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appelé</a:t>
            </a:r>
            <a:r>
              <a:rPr lang="en-US" sz="1800" i="1" dirty="0" smtClean="0"/>
              <a:t> par le </a:t>
            </a:r>
            <a:r>
              <a:rPr lang="en-US" sz="1800" i="1" dirty="0" err="1" smtClean="0"/>
              <a:t>navigateur</a:t>
            </a:r>
            <a:r>
              <a:rPr lang="en-US" sz="1800" i="1" dirty="0" smtClean="0"/>
              <a:t> :</a:t>
            </a:r>
          </a:p>
          <a:p>
            <a:pPr lvl="2"/>
            <a:r>
              <a:rPr lang="en-US" sz="1400" i="1" dirty="0" err="1" smtClean="0"/>
              <a:t>NPP_New</a:t>
            </a:r>
            <a:r>
              <a:rPr lang="en-US" sz="1400" i="1" dirty="0" smtClean="0"/>
              <a:t>(</a:t>
            </a:r>
            <a:r>
              <a:rPr lang="en-US" sz="1400" i="1" dirty="0" err="1" smtClean="0"/>
              <a:t>NPMIMEType</a:t>
            </a:r>
            <a:r>
              <a:rPr lang="en-US" sz="1400" i="1" dirty="0" smtClean="0"/>
              <a:t>    </a:t>
            </a:r>
            <a:r>
              <a:rPr lang="en-US" sz="1400" i="1" dirty="0" err="1" smtClean="0"/>
              <a:t>pluginType</a:t>
            </a:r>
            <a:r>
              <a:rPr lang="en-US" sz="1400" i="1" dirty="0" smtClean="0"/>
              <a:t>, NPP instance, uint16_t mode, int16_t </a:t>
            </a:r>
            <a:r>
              <a:rPr lang="en-US" sz="1400" i="1" dirty="0" err="1" smtClean="0"/>
              <a:t>argc</a:t>
            </a:r>
            <a:r>
              <a:rPr lang="en-US" sz="1400" i="1" dirty="0" smtClean="0"/>
              <a:t>,   char *</a:t>
            </a:r>
            <a:r>
              <a:rPr lang="en-US" sz="1400" i="1" dirty="0" err="1" smtClean="0"/>
              <a:t>argn</a:t>
            </a:r>
            <a:r>
              <a:rPr lang="en-US" sz="1400" i="1" dirty="0" smtClean="0"/>
              <a:t>[], char *</a:t>
            </a:r>
            <a:r>
              <a:rPr lang="en-US" sz="1400" i="1" dirty="0" err="1" smtClean="0"/>
              <a:t>argv</a:t>
            </a:r>
            <a:r>
              <a:rPr lang="en-US" sz="1400" i="1" dirty="0" smtClean="0"/>
              <a:t>[], </a:t>
            </a:r>
            <a:r>
              <a:rPr lang="en-US" sz="1400" i="1" dirty="0" err="1" smtClean="0"/>
              <a:t>NPSavedData</a:t>
            </a:r>
            <a:r>
              <a:rPr lang="en-US" sz="1400" i="1" dirty="0" smtClean="0"/>
              <a:t> *saved);</a:t>
            </a:r>
          </a:p>
          <a:p>
            <a:pPr lvl="2"/>
            <a:r>
              <a:rPr lang="en-US" sz="1400" i="1" dirty="0" err="1" smtClean="0"/>
              <a:t>NPP_Destroy</a:t>
            </a:r>
            <a:r>
              <a:rPr lang="en-US" sz="1400" i="1" dirty="0" smtClean="0"/>
              <a:t>(NPP instance, </a:t>
            </a:r>
            <a:r>
              <a:rPr lang="en-US" sz="1400" i="1" dirty="0" err="1" smtClean="0"/>
              <a:t>NPSavedData</a:t>
            </a:r>
            <a:r>
              <a:rPr lang="en-US" sz="1400" i="1" dirty="0" smtClean="0"/>
              <a:t> **save);</a:t>
            </a:r>
          </a:p>
          <a:p>
            <a:pPr lvl="2"/>
            <a:r>
              <a:rPr lang="en-US" sz="1400" i="1" dirty="0" err="1" smtClean="0"/>
              <a:t>NPP_SetWindow</a:t>
            </a:r>
            <a:r>
              <a:rPr lang="en-US" sz="1400" i="1" dirty="0" smtClean="0"/>
              <a:t>(NPP instance, </a:t>
            </a:r>
            <a:r>
              <a:rPr lang="en-US" sz="1400" i="1" dirty="0" err="1" smtClean="0"/>
              <a:t>NPWindow</a:t>
            </a:r>
            <a:r>
              <a:rPr lang="en-US" sz="1400" i="1" dirty="0" smtClean="0"/>
              <a:t> *window);</a:t>
            </a:r>
          </a:p>
          <a:p>
            <a:pPr lvl="2"/>
            <a:r>
              <a:rPr lang="en-US" sz="1400" i="1" dirty="0" err="1" smtClean="0"/>
              <a:t>NPP_HandleEvent</a:t>
            </a:r>
            <a:r>
              <a:rPr lang="en-US" sz="1400" i="1" dirty="0" smtClean="0"/>
              <a:t>(NPP instance, void* Event);</a:t>
            </a:r>
          </a:p>
          <a:p>
            <a:pPr lvl="2"/>
            <a:r>
              <a:rPr lang="en-US" sz="1400" i="1" dirty="0" err="1" smtClean="0"/>
              <a:t>NPP_GetValue</a:t>
            </a:r>
            <a:r>
              <a:rPr lang="en-US" sz="1400" i="1" dirty="0" smtClean="0"/>
              <a:t>(NPP instance, </a:t>
            </a:r>
            <a:r>
              <a:rPr lang="en-US" sz="1400" i="1" dirty="0" err="1" smtClean="0"/>
              <a:t>NPPVariable</a:t>
            </a:r>
            <a:r>
              <a:rPr lang="en-US" sz="1400" i="1" dirty="0" smtClean="0"/>
              <a:t> variable, void *value);</a:t>
            </a:r>
          </a:p>
          <a:p>
            <a:pPr lvl="2"/>
            <a:r>
              <a:rPr lang="en-US" sz="1400" i="1" dirty="0" err="1" smtClean="0"/>
              <a:t>NPP_SetValue</a:t>
            </a:r>
            <a:r>
              <a:rPr lang="en-US" sz="1400" i="1" dirty="0" smtClean="0"/>
              <a:t>(NPP instance, </a:t>
            </a:r>
            <a:r>
              <a:rPr lang="en-US" sz="1400" i="1" dirty="0" err="1" smtClean="0"/>
              <a:t>NPNVariable</a:t>
            </a:r>
            <a:r>
              <a:rPr lang="en-US" sz="1400" i="1" dirty="0" smtClean="0"/>
              <a:t> variable, void *value);</a:t>
            </a:r>
          </a:p>
          <a:p>
            <a:pPr lvl="2"/>
            <a:endParaRPr lang="en-US" sz="1400" i="1" dirty="0" smtClean="0"/>
          </a:p>
          <a:p>
            <a:pPr>
              <a:buNone/>
            </a:pPr>
            <a:endParaRPr lang="en-US" sz="1800" i="1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EEE244-CBED-487E-A654-B11607095691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 err="1" smtClean="0"/>
              <a:t>HbbTVBrowser</a:t>
            </a:r>
            <a:r>
              <a:rPr lang="fr-FR" dirty="0" smtClean="0"/>
              <a:t> plugin et NPAPI 	Stanislas Selle - TSI - Telecom </a:t>
            </a:r>
            <a:r>
              <a:rPr lang="fr-FR" dirty="0" err="1" smtClean="0"/>
              <a:t>Paristech</a:t>
            </a:r>
            <a:r>
              <a:rPr lang="fr-FR" dirty="0" smtClean="0"/>
              <a:t> - 2011 </a:t>
            </a:r>
          </a:p>
          <a:p>
            <a:r>
              <a:rPr lang="fr-FR" dirty="0" smtClean="0"/>
              <a:t>                          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Rappel des principes de NPAPI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i="1" dirty="0" smtClean="0"/>
              <a:t>Les </a:t>
            </a:r>
            <a:r>
              <a:rPr lang="en-US" sz="1800" i="1" dirty="0" err="1" smtClean="0"/>
              <a:t>fonctions</a:t>
            </a:r>
            <a:r>
              <a:rPr lang="en-US" sz="1800" i="1" dirty="0" smtClean="0"/>
              <a:t> de browser: </a:t>
            </a:r>
            <a:r>
              <a:rPr lang="en-US" sz="1800" i="1" dirty="0" err="1" smtClean="0"/>
              <a:t>NPNetscapeFuncs</a:t>
            </a:r>
            <a:endParaRPr lang="en-US" sz="1800" i="1" dirty="0" smtClean="0"/>
          </a:p>
          <a:p>
            <a:pPr lvl="1"/>
            <a:r>
              <a:rPr lang="en-US" sz="1800" i="1" dirty="0" err="1" smtClean="0"/>
              <a:t>Struct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regroupant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une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liste</a:t>
            </a:r>
            <a:r>
              <a:rPr lang="en-US" sz="1800" i="1" dirty="0" smtClean="0"/>
              <a:t> de </a:t>
            </a:r>
            <a:r>
              <a:rPr lang="en-US" sz="1800" i="1" dirty="0" err="1" smtClean="0"/>
              <a:t>pointeur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sur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fonction</a:t>
            </a:r>
            <a:r>
              <a:rPr lang="en-US" sz="1800" i="1" dirty="0" smtClean="0"/>
              <a:t> a </a:t>
            </a:r>
            <a:r>
              <a:rPr lang="en-US" sz="1800" i="1" dirty="0" err="1" smtClean="0"/>
              <a:t>initialisé</a:t>
            </a:r>
            <a:r>
              <a:rPr lang="en-US" sz="1800" i="1" dirty="0" smtClean="0"/>
              <a:t> par le browser. Si le </a:t>
            </a:r>
            <a:r>
              <a:rPr lang="en-US" sz="1800" i="1" dirty="0" err="1" smtClean="0"/>
              <a:t>pointeur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est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valide</a:t>
            </a:r>
            <a:r>
              <a:rPr lang="en-US" sz="1800" i="1" dirty="0" smtClean="0"/>
              <a:t>, </a:t>
            </a:r>
            <a:r>
              <a:rPr lang="en-US" sz="1800" i="1" dirty="0" err="1" smtClean="0"/>
              <a:t>ces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fonctions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peuvent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être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appelé</a:t>
            </a:r>
            <a:r>
              <a:rPr lang="en-US" sz="1800" i="1" dirty="0" smtClean="0"/>
              <a:t> par le </a:t>
            </a:r>
            <a:r>
              <a:rPr lang="en-US" sz="1800" i="1" dirty="0" err="1" smtClean="0"/>
              <a:t>plugin</a:t>
            </a:r>
            <a:r>
              <a:rPr lang="en-US" sz="1800" i="1" dirty="0" smtClean="0"/>
              <a:t> :</a:t>
            </a:r>
          </a:p>
          <a:p>
            <a:pPr lvl="2"/>
            <a:r>
              <a:rPr lang="en-US" sz="1400" i="1" dirty="0" err="1" smtClean="0"/>
              <a:t>NPN_GetValue</a:t>
            </a:r>
            <a:endParaRPr lang="en-US" sz="1400" i="1" dirty="0" smtClean="0"/>
          </a:p>
          <a:p>
            <a:pPr lvl="2"/>
            <a:r>
              <a:rPr lang="en-US" sz="1400" i="1" dirty="0" err="1" smtClean="0"/>
              <a:t>NPN_SetValue</a:t>
            </a:r>
            <a:endParaRPr lang="en-US" sz="1400" i="1" dirty="0" smtClean="0"/>
          </a:p>
          <a:p>
            <a:pPr lvl="2"/>
            <a:r>
              <a:rPr lang="en-US" sz="1400" i="1" dirty="0" err="1" smtClean="0"/>
              <a:t>NPN_MemAlloc</a:t>
            </a:r>
            <a:endParaRPr lang="en-US" sz="1400" i="1" dirty="0" smtClean="0"/>
          </a:p>
          <a:p>
            <a:pPr lvl="2"/>
            <a:r>
              <a:rPr lang="en-US" sz="1400" i="1" dirty="0" err="1" smtClean="0"/>
              <a:t>NPN_MemFree</a:t>
            </a:r>
            <a:endParaRPr lang="en-US" sz="1400" i="1" dirty="0" smtClean="0"/>
          </a:p>
          <a:p>
            <a:pPr lvl="2"/>
            <a:r>
              <a:rPr lang="en-US" sz="1400" i="1" dirty="0" err="1" smtClean="0"/>
              <a:t>Fonctions</a:t>
            </a:r>
            <a:r>
              <a:rPr lang="en-US" sz="1400" i="1" dirty="0" smtClean="0"/>
              <a:t> de </a:t>
            </a:r>
            <a:r>
              <a:rPr lang="en-US" sz="1400" i="1" dirty="0" err="1" smtClean="0"/>
              <a:t>NPObject</a:t>
            </a:r>
            <a:endParaRPr lang="en-US" sz="1400" i="1" dirty="0" smtClean="0"/>
          </a:p>
          <a:p>
            <a:pPr lvl="2"/>
            <a:r>
              <a:rPr lang="en-US" sz="1400" i="1" dirty="0" err="1" smtClean="0"/>
              <a:t>Fonctions</a:t>
            </a:r>
            <a:r>
              <a:rPr lang="en-US" sz="1400" i="1" dirty="0" smtClean="0"/>
              <a:t> de Identifier</a:t>
            </a:r>
          </a:p>
          <a:p>
            <a:pPr lvl="2"/>
            <a:r>
              <a:rPr lang="en-US" sz="1400" i="1" dirty="0" err="1" smtClean="0"/>
              <a:t>Fonctions</a:t>
            </a:r>
            <a:r>
              <a:rPr lang="en-US" sz="1400" i="1" dirty="0" smtClean="0"/>
              <a:t> de </a:t>
            </a:r>
            <a:r>
              <a:rPr lang="en-US" sz="1400" i="1" dirty="0" err="1" smtClean="0"/>
              <a:t>NPVariant</a:t>
            </a:r>
            <a:r>
              <a:rPr lang="en-US" sz="1400" i="1" dirty="0" smtClean="0"/>
              <a:t/>
            </a:r>
            <a:br>
              <a:rPr lang="en-US" sz="1400" i="1" dirty="0" smtClean="0"/>
            </a:br>
            <a:endParaRPr lang="en-US" sz="1400" i="1" dirty="0" smtClean="0"/>
          </a:p>
          <a:p>
            <a:pPr lvl="2"/>
            <a:endParaRPr lang="en-US" sz="1400" i="1" dirty="0" smtClean="0"/>
          </a:p>
          <a:p>
            <a:pPr>
              <a:buNone/>
            </a:pPr>
            <a:endParaRPr lang="en-US" sz="1800" i="1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EEE244-CBED-487E-A654-B11607095691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 err="1" smtClean="0"/>
              <a:t>HbbTVBrowser</a:t>
            </a:r>
            <a:r>
              <a:rPr lang="fr-FR" dirty="0" smtClean="0"/>
              <a:t> plugin et NPAPI 	Stanislas Selle - TSI - Telecom </a:t>
            </a:r>
            <a:r>
              <a:rPr lang="fr-FR" dirty="0" err="1" smtClean="0"/>
              <a:t>Paristech</a:t>
            </a:r>
            <a:r>
              <a:rPr lang="fr-FR" dirty="0" smtClean="0"/>
              <a:t> - 2011 </a:t>
            </a:r>
          </a:p>
          <a:p>
            <a:r>
              <a:rPr lang="fr-FR" dirty="0" smtClean="0"/>
              <a:t>                          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NPObject</a:t>
            </a:r>
            <a:r>
              <a:rPr lang="fr-FR" dirty="0" smtClean="0"/>
              <a:t> et </a:t>
            </a:r>
            <a:r>
              <a:rPr lang="fr-FR" dirty="0" err="1" smtClean="0"/>
              <a:t>NPClass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3568" y="1268760"/>
            <a:ext cx="7672388" cy="5040560"/>
          </a:xfrm>
        </p:spPr>
        <p:txBody>
          <a:bodyPr/>
          <a:lstStyle/>
          <a:p>
            <a:r>
              <a:rPr lang="en-US" sz="1400" dirty="0" err="1" smtClean="0"/>
              <a:t>NPObject</a:t>
            </a:r>
            <a:r>
              <a:rPr lang="en-US" sz="1400" i="1" dirty="0" smtClean="0"/>
              <a:t> : </a:t>
            </a:r>
          </a:p>
          <a:p>
            <a:pPr lvl="3">
              <a:buNone/>
            </a:pPr>
            <a:r>
              <a:rPr lang="en-US" sz="1200" dirty="0" err="1" smtClean="0"/>
              <a:t>Struct</a:t>
            </a:r>
            <a:r>
              <a:rPr lang="en-US" sz="1200" dirty="0" smtClean="0"/>
              <a:t> </a:t>
            </a:r>
            <a:r>
              <a:rPr lang="en-US" sz="1200" dirty="0" err="1" smtClean="0"/>
              <a:t>NPObject</a:t>
            </a:r>
            <a:r>
              <a:rPr lang="en-US" sz="1200" dirty="0" smtClean="0"/>
              <a:t> {</a:t>
            </a:r>
          </a:p>
          <a:p>
            <a:pPr lvl="3">
              <a:buNone/>
            </a:pPr>
            <a:r>
              <a:rPr lang="en-US" sz="1200" dirty="0" smtClean="0"/>
              <a:t> </a:t>
            </a:r>
            <a:r>
              <a:rPr lang="en-US" sz="1200" dirty="0" err="1" smtClean="0"/>
              <a:t>NPClass</a:t>
            </a:r>
            <a:r>
              <a:rPr lang="en-US" sz="1200" dirty="0" smtClean="0"/>
              <a:t> 	*_class; </a:t>
            </a:r>
          </a:p>
          <a:p>
            <a:pPr lvl="3">
              <a:buNone/>
            </a:pPr>
            <a:r>
              <a:rPr lang="en-US" sz="1200" dirty="0" smtClean="0"/>
              <a:t>uint32_t 	</a:t>
            </a:r>
            <a:r>
              <a:rPr lang="en-US" sz="1200" dirty="0" err="1" smtClean="0"/>
              <a:t>referenceCount</a:t>
            </a:r>
            <a:r>
              <a:rPr lang="en-US" sz="1200" dirty="0" smtClean="0"/>
              <a:t>; </a:t>
            </a:r>
          </a:p>
          <a:p>
            <a:pPr lvl="3">
              <a:buNone/>
            </a:pPr>
            <a:r>
              <a:rPr lang="en-US" sz="1200" dirty="0" smtClean="0"/>
              <a:t>/* * Additional space may be allocated here by types of </a:t>
            </a:r>
            <a:r>
              <a:rPr lang="en-US" sz="1200" dirty="0" err="1" smtClean="0"/>
              <a:t>NPObjects</a:t>
            </a:r>
            <a:r>
              <a:rPr lang="en-US" sz="1200" dirty="0" smtClean="0"/>
              <a:t> */ </a:t>
            </a:r>
          </a:p>
          <a:p>
            <a:pPr lvl="3">
              <a:buNone/>
            </a:pPr>
            <a:r>
              <a:rPr lang="en-US" sz="1200" dirty="0" smtClean="0"/>
              <a:t>}</a:t>
            </a:r>
          </a:p>
          <a:p>
            <a:r>
              <a:rPr lang="en-US" sz="1600" dirty="0" err="1" smtClean="0"/>
              <a:t>NPClass</a:t>
            </a:r>
            <a:r>
              <a:rPr lang="en-US" sz="1600" dirty="0" smtClean="0"/>
              <a:t> : </a:t>
            </a:r>
          </a:p>
          <a:p>
            <a:pPr lvl="3">
              <a:buNone/>
            </a:pPr>
            <a:r>
              <a:rPr lang="fr-FR" sz="1200" dirty="0" err="1" smtClean="0"/>
              <a:t>struct</a:t>
            </a:r>
            <a:r>
              <a:rPr lang="fr-FR" sz="1200" dirty="0" smtClean="0"/>
              <a:t> </a:t>
            </a:r>
            <a:r>
              <a:rPr lang="fr-FR" sz="1200" dirty="0" err="1" smtClean="0"/>
              <a:t>NPClass</a:t>
            </a:r>
            <a:r>
              <a:rPr lang="fr-FR" sz="1200" dirty="0" smtClean="0"/>
              <a:t> { </a:t>
            </a:r>
          </a:p>
          <a:p>
            <a:pPr lvl="3">
              <a:buNone/>
            </a:pPr>
            <a:r>
              <a:rPr lang="fr-FR" sz="1200" dirty="0" smtClean="0"/>
              <a:t>uint32_t 			</a:t>
            </a:r>
            <a:r>
              <a:rPr lang="fr-FR" sz="1200" dirty="0" err="1" smtClean="0"/>
              <a:t>structVersion</a:t>
            </a:r>
            <a:r>
              <a:rPr lang="fr-FR" sz="1200" dirty="0" smtClean="0"/>
              <a:t>;</a:t>
            </a:r>
          </a:p>
          <a:p>
            <a:pPr lvl="3">
              <a:buNone/>
            </a:pPr>
            <a:r>
              <a:rPr lang="fr-FR" sz="1200" dirty="0" err="1" smtClean="0"/>
              <a:t>NPAllocateFunctionPtr</a:t>
            </a:r>
            <a:r>
              <a:rPr lang="fr-FR" sz="1200" dirty="0" smtClean="0"/>
              <a:t> 		</a:t>
            </a:r>
            <a:r>
              <a:rPr lang="fr-FR" sz="1200" dirty="0" err="1" smtClean="0"/>
              <a:t>allocate</a:t>
            </a:r>
            <a:r>
              <a:rPr lang="fr-FR" sz="1200" dirty="0" smtClean="0"/>
              <a:t>;</a:t>
            </a:r>
          </a:p>
          <a:p>
            <a:pPr lvl="3">
              <a:buNone/>
            </a:pPr>
            <a:r>
              <a:rPr lang="fr-FR" sz="1200" dirty="0" err="1" smtClean="0"/>
              <a:t>NPDeallocateFunctionPtr</a:t>
            </a:r>
            <a:r>
              <a:rPr lang="fr-FR" sz="1200" dirty="0" smtClean="0"/>
              <a:t> 		</a:t>
            </a:r>
            <a:r>
              <a:rPr lang="fr-FR" sz="1200" dirty="0" err="1" smtClean="0"/>
              <a:t>deallocate</a:t>
            </a:r>
            <a:r>
              <a:rPr lang="fr-FR" sz="1200" dirty="0" smtClean="0"/>
              <a:t>;</a:t>
            </a:r>
          </a:p>
          <a:p>
            <a:pPr lvl="3">
              <a:buNone/>
            </a:pPr>
            <a:r>
              <a:rPr lang="fr-FR" sz="1200" dirty="0" err="1" smtClean="0"/>
              <a:t>NPInvalidateFunctionPtr</a:t>
            </a:r>
            <a:r>
              <a:rPr lang="fr-FR" sz="1200" dirty="0" smtClean="0"/>
              <a:t> 		</a:t>
            </a:r>
            <a:r>
              <a:rPr lang="fr-FR" sz="1200" dirty="0" err="1" smtClean="0"/>
              <a:t>invalidate</a:t>
            </a:r>
            <a:r>
              <a:rPr lang="fr-FR" sz="1200" dirty="0" smtClean="0"/>
              <a:t>;</a:t>
            </a:r>
          </a:p>
          <a:p>
            <a:pPr lvl="3">
              <a:buNone/>
            </a:pPr>
            <a:r>
              <a:rPr lang="fr-FR" sz="1200" dirty="0" err="1" smtClean="0"/>
              <a:t>NPHasMethodFunctionPtr</a:t>
            </a:r>
            <a:r>
              <a:rPr lang="fr-FR" sz="1200" dirty="0" smtClean="0"/>
              <a:t>	 	</a:t>
            </a:r>
            <a:r>
              <a:rPr lang="fr-FR" sz="1200" dirty="0" err="1" smtClean="0"/>
              <a:t>hasMethod</a:t>
            </a:r>
            <a:r>
              <a:rPr lang="fr-FR" sz="1200" dirty="0" smtClean="0"/>
              <a:t>;</a:t>
            </a:r>
          </a:p>
          <a:p>
            <a:pPr lvl="3">
              <a:buNone/>
            </a:pPr>
            <a:r>
              <a:rPr lang="fr-FR" sz="1200" dirty="0" err="1" smtClean="0"/>
              <a:t>NPInvokeFunctionPtr</a:t>
            </a:r>
            <a:r>
              <a:rPr lang="fr-FR" sz="1200" dirty="0" smtClean="0"/>
              <a:t> 		</a:t>
            </a:r>
            <a:r>
              <a:rPr lang="fr-FR" sz="1200" dirty="0" err="1" smtClean="0"/>
              <a:t>invoke</a:t>
            </a:r>
            <a:r>
              <a:rPr lang="fr-FR" sz="1200" dirty="0" smtClean="0"/>
              <a:t>;</a:t>
            </a:r>
          </a:p>
          <a:p>
            <a:pPr lvl="3">
              <a:buNone/>
            </a:pPr>
            <a:r>
              <a:rPr lang="fr-FR" sz="1200" dirty="0" err="1" smtClean="0"/>
              <a:t>NPInvokeDefaultFunctionPtr</a:t>
            </a:r>
            <a:r>
              <a:rPr lang="fr-FR" sz="1200" dirty="0" smtClean="0"/>
              <a:t>	</a:t>
            </a:r>
            <a:r>
              <a:rPr lang="fr-FR" sz="1200" dirty="0" err="1" smtClean="0"/>
              <a:t>invokeDefault</a:t>
            </a:r>
            <a:r>
              <a:rPr lang="fr-FR" sz="1200" dirty="0" smtClean="0"/>
              <a:t>;</a:t>
            </a:r>
          </a:p>
          <a:p>
            <a:pPr lvl="3">
              <a:buNone/>
            </a:pPr>
            <a:r>
              <a:rPr lang="fr-FR" sz="1200" dirty="0" err="1" smtClean="0"/>
              <a:t>NPHasPropertyFunctionPtr</a:t>
            </a:r>
            <a:r>
              <a:rPr lang="fr-FR" sz="1200" dirty="0" smtClean="0"/>
              <a:t>	</a:t>
            </a:r>
            <a:r>
              <a:rPr lang="fr-FR" sz="1200" dirty="0" err="1" smtClean="0"/>
              <a:t>hasProperty</a:t>
            </a:r>
            <a:r>
              <a:rPr lang="fr-FR" sz="1200" dirty="0" smtClean="0"/>
              <a:t>;</a:t>
            </a:r>
          </a:p>
          <a:p>
            <a:pPr lvl="3">
              <a:buNone/>
            </a:pPr>
            <a:r>
              <a:rPr lang="fr-FR" sz="1200" dirty="0" err="1" smtClean="0"/>
              <a:t>NPGetPropertyFunctionPtr</a:t>
            </a:r>
            <a:r>
              <a:rPr lang="fr-FR" sz="1200" dirty="0" smtClean="0"/>
              <a:t>		</a:t>
            </a:r>
            <a:r>
              <a:rPr lang="fr-FR" sz="1200" dirty="0" err="1" smtClean="0"/>
              <a:t>getProperty</a:t>
            </a:r>
            <a:r>
              <a:rPr lang="fr-FR" sz="1200" dirty="0" smtClean="0"/>
              <a:t>;</a:t>
            </a:r>
          </a:p>
          <a:p>
            <a:pPr lvl="3">
              <a:buNone/>
            </a:pPr>
            <a:r>
              <a:rPr lang="fr-FR" sz="1200" dirty="0" err="1" smtClean="0"/>
              <a:t>NPSetPropertyFunctionPtr</a:t>
            </a:r>
            <a:r>
              <a:rPr lang="fr-FR" sz="1200" dirty="0" smtClean="0"/>
              <a:t> 	</a:t>
            </a:r>
            <a:r>
              <a:rPr lang="fr-FR" sz="1200" dirty="0" err="1" smtClean="0"/>
              <a:t>setProperty</a:t>
            </a:r>
            <a:r>
              <a:rPr lang="fr-FR" sz="1200" dirty="0" smtClean="0"/>
              <a:t>;</a:t>
            </a:r>
          </a:p>
          <a:p>
            <a:pPr lvl="3">
              <a:buNone/>
            </a:pPr>
            <a:r>
              <a:rPr lang="fr-FR" sz="1200" dirty="0" err="1" smtClean="0"/>
              <a:t>NPRemovePropertyFunctionPtr</a:t>
            </a:r>
            <a:r>
              <a:rPr lang="fr-FR" sz="1200" dirty="0" smtClean="0"/>
              <a:t> 	</a:t>
            </a:r>
            <a:r>
              <a:rPr lang="fr-FR" sz="1200" dirty="0" err="1" smtClean="0"/>
              <a:t>removeProperty</a:t>
            </a:r>
            <a:r>
              <a:rPr lang="fr-FR" sz="1200" dirty="0" smtClean="0"/>
              <a:t>;</a:t>
            </a:r>
          </a:p>
          <a:p>
            <a:pPr lvl="3">
              <a:buNone/>
            </a:pPr>
            <a:r>
              <a:rPr lang="fr-FR" sz="1200" dirty="0" err="1" smtClean="0"/>
              <a:t>NPEnumerationFunctionPtr</a:t>
            </a:r>
            <a:r>
              <a:rPr lang="fr-FR" sz="1200" dirty="0" smtClean="0"/>
              <a:t> 	</a:t>
            </a:r>
            <a:r>
              <a:rPr lang="fr-FR" sz="1200" dirty="0" err="1" smtClean="0"/>
              <a:t>enumerate</a:t>
            </a:r>
            <a:r>
              <a:rPr lang="fr-FR" sz="1200" dirty="0" smtClean="0"/>
              <a:t>;</a:t>
            </a:r>
          </a:p>
          <a:p>
            <a:pPr lvl="3">
              <a:buNone/>
            </a:pPr>
            <a:r>
              <a:rPr lang="fr-FR" sz="1200" dirty="0" err="1" smtClean="0"/>
              <a:t>NPConstructFunctionPtr</a:t>
            </a:r>
            <a:r>
              <a:rPr lang="fr-FR" sz="1200" dirty="0" smtClean="0"/>
              <a:t> 		</a:t>
            </a:r>
            <a:r>
              <a:rPr lang="fr-FR" sz="1200" dirty="0" err="1" smtClean="0"/>
              <a:t>construct</a:t>
            </a:r>
            <a:r>
              <a:rPr lang="fr-FR" sz="1200" dirty="0" smtClean="0"/>
              <a:t>;</a:t>
            </a:r>
          </a:p>
          <a:p>
            <a:pPr lvl="3">
              <a:buNone/>
            </a:pPr>
            <a:r>
              <a:rPr lang="fr-FR" sz="1200" dirty="0" smtClean="0"/>
              <a:t> };</a:t>
            </a:r>
            <a:endParaRPr lang="en-US" sz="1200" i="1" dirty="0" smtClean="0"/>
          </a:p>
          <a:p>
            <a:pPr lvl="1">
              <a:buNone/>
            </a:pPr>
            <a:endParaRPr lang="en-US" sz="1800" i="1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EEE244-CBED-487E-A654-B11607095691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 err="1" smtClean="0"/>
              <a:t>HbbTVBrowser</a:t>
            </a:r>
            <a:r>
              <a:rPr lang="fr-FR" dirty="0" smtClean="0"/>
              <a:t> plugin et NPAPI 	Stanislas Selle - TSI - Telecom </a:t>
            </a:r>
            <a:r>
              <a:rPr lang="fr-FR" dirty="0" err="1" smtClean="0"/>
              <a:t>Paristech</a:t>
            </a:r>
            <a:r>
              <a:rPr lang="fr-FR" dirty="0" smtClean="0"/>
              <a:t> - 2011 </a:t>
            </a:r>
          </a:p>
          <a:p>
            <a:r>
              <a:rPr lang="fr-FR" dirty="0" smtClean="0"/>
              <a:t>                          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stitut-Telecom_MODELE-1">
  <a:themeElements>
    <a:clrScheme name="">
      <a:dk1>
        <a:srgbClr val="1A171B"/>
      </a:dk1>
      <a:lt1>
        <a:srgbClr val="6D5047"/>
      </a:lt1>
      <a:dk2>
        <a:srgbClr val="FFFFFF"/>
      </a:dk2>
      <a:lt2>
        <a:srgbClr val="A80847"/>
      </a:lt2>
      <a:accent1>
        <a:srgbClr val="CC5E2F"/>
      </a:accent1>
      <a:accent2>
        <a:srgbClr val="006290"/>
      </a:accent2>
      <a:accent3>
        <a:srgbClr val="BAB3B1"/>
      </a:accent3>
      <a:accent4>
        <a:srgbClr val="141215"/>
      </a:accent4>
      <a:accent5>
        <a:srgbClr val="E2B6AD"/>
      </a:accent5>
      <a:accent6>
        <a:srgbClr val="005882"/>
      </a:accent6>
      <a:hlink>
        <a:srgbClr val="BBBC1D"/>
      </a:hlink>
      <a:folHlink>
        <a:srgbClr val="8F0055"/>
      </a:folHlink>
    </a:clrScheme>
    <a:fontScheme name="Institut-Telecom_MODELE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Institut-Telecom_MODELE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stitut-Telecom_MODELE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stitut-Telecom_MODELE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stitut-Telecom_MODELE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stitut-Telecom_MODELE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stitut-Telecom_MODELE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stitut-Telecom_MODELE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stitut-Telecom_MODELE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stitut-Telecom_MODELE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stitut-Telecom_MODELE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stitut-Telecom_MODELE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stitut-Telecom_MODELE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stitut-Telecom_MODELE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stitut-Telecom_MODELE-1 14">
        <a:dk1>
          <a:srgbClr val="1A171B"/>
        </a:dk1>
        <a:lt1>
          <a:srgbClr val="FFFFFF"/>
        </a:lt1>
        <a:dk2>
          <a:srgbClr val="FFFFFF"/>
        </a:dk2>
        <a:lt2>
          <a:srgbClr val="6A5B5A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141215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stitut-Telecom_MODELE-1 15">
        <a:dk1>
          <a:srgbClr val="1A171B"/>
        </a:dk1>
        <a:lt1>
          <a:srgbClr val="FFFFFF"/>
        </a:lt1>
        <a:dk2>
          <a:srgbClr val="FFFFFF"/>
        </a:dk2>
        <a:lt2>
          <a:srgbClr val="847573"/>
        </a:lt2>
        <a:accent1>
          <a:srgbClr val="6A5B5A"/>
        </a:accent1>
        <a:accent2>
          <a:srgbClr val="333399"/>
        </a:accent2>
        <a:accent3>
          <a:srgbClr val="FFFFFF"/>
        </a:accent3>
        <a:accent4>
          <a:srgbClr val="141215"/>
        </a:accent4>
        <a:accent5>
          <a:srgbClr val="B9B5B5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ous-titre">
  <a:themeElements>
    <a:clrScheme name="">
      <a:dk1>
        <a:srgbClr val="1A171B"/>
      </a:dk1>
      <a:lt1>
        <a:srgbClr val="6D5047"/>
      </a:lt1>
      <a:dk2>
        <a:srgbClr val="FFFFFF"/>
      </a:dk2>
      <a:lt2>
        <a:srgbClr val="A80847"/>
      </a:lt2>
      <a:accent1>
        <a:srgbClr val="CC5E2F"/>
      </a:accent1>
      <a:accent2>
        <a:srgbClr val="006290"/>
      </a:accent2>
      <a:accent3>
        <a:srgbClr val="BAB3B1"/>
      </a:accent3>
      <a:accent4>
        <a:srgbClr val="141215"/>
      </a:accent4>
      <a:accent5>
        <a:srgbClr val="E2B6AD"/>
      </a:accent5>
      <a:accent6>
        <a:srgbClr val="005882"/>
      </a:accent6>
      <a:hlink>
        <a:srgbClr val="BBBC1D"/>
      </a:hlink>
      <a:folHlink>
        <a:srgbClr val="8F0055"/>
      </a:folHlink>
    </a:clrScheme>
    <a:fontScheme name="Sous-tit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Sous-tit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us-titr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us-titr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us-titr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us-titr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us-titr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us-titr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us-titr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us-titr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us-titr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us-titr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us-titr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us-titre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us-titre 14">
        <a:dk1>
          <a:srgbClr val="1A171B"/>
        </a:dk1>
        <a:lt1>
          <a:srgbClr val="FFFFFF"/>
        </a:lt1>
        <a:dk2>
          <a:srgbClr val="FFFFFF"/>
        </a:dk2>
        <a:lt2>
          <a:srgbClr val="6A5B5A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141215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us-titre 15">
        <a:dk1>
          <a:srgbClr val="1A171B"/>
        </a:dk1>
        <a:lt1>
          <a:srgbClr val="FFFFFF"/>
        </a:lt1>
        <a:dk2>
          <a:srgbClr val="FFFFFF"/>
        </a:dk2>
        <a:lt2>
          <a:srgbClr val="847573"/>
        </a:lt2>
        <a:accent1>
          <a:srgbClr val="6A5B5A"/>
        </a:accent1>
        <a:accent2>
          <a:srgbClr val="333399"/>
        </a:accent2>
        <a:accent3>
          <a:srgbClr val="FFFFFF"/>
        </a:accent3>
        <a:accent4>
          <a:srgbClr val="141215"/>
        </a:accent4>
        <a:accent5>
          <a:srgbClr val="B9B5B5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Institut-Telecom_MODELE-1">
  <a:themeElements>
    <a:clrScheme name="">
      <a:dk1>
        <a:srgbClr val="1A171B"/>
      </a:dk1>
      <a:lt1>
        <a:srgbClr val="6D5047"/>
      </a:lt1>
      <a:dk2>
        <a:srgbClr val="FFFFFF"/>
      </a:dk2>
      <a:lt2>
        <a:srgbClr val="A80847"/>
      </a:lt2>
      <a:accent1>
        <a:srgbClr val="CC5E2F"/>
      </a:accent1>
      <a:accent2>
        <a:srgbClr val="006290"/>
      </a:accent2>
      <a:accent3>
        <a:srgbClr val="BAB3B1"/>
      </a:accent3>
      <a:accent4>
        <a:srgbClr val="141215"/>
      </a:accent4>
      <a:accent5>
        <a:srgbClr val="E2B6AD"/>
      </a:accent5>
      <a:accent6>
        <a:srgbClr val="005882"/>
      </a:accent6>
      <a:hlink>
        <a:srgbClr val="BBBC1D"/>
      </a:hlink>
      <a:folHlink>
        <a:srgbClr val="8F0055"/>
      </a:folHlink>
    </a:clrScheme>
    <a:fontScheme name="1_Institut-Telecom_MODELE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Institut-Telecom_MODELE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stitut-Telecom_MODELE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stitut-Telecom_MODELE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stitut-Telecom_MODELE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stitut-Telecom_MODELE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stitut-Telecom_MODELE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stitut-Telecom_MODELE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stitut-Telecom_MODELE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stitut-Telecom_MODELE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stitut-Telecom_MODELE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stitut-Telecom_MODELE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stitut-Telecom_MODELE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stitut-Telecom_MODELE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stitut-Telecom_MODELE-1 14">
        <a:dk1>
          <a:srgbClr val="1A171B"/>
        </a:dk1>
        <a:lt1>
          <a:srgbClr val="FFFFFF"/>
        </a:lt1>
        <a:dk2>
          <a:srgbClr val="FFFFFF"/>
        </a:dk2>
        <a:lt2>
          <a:srgbClr val="6A5B5A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141215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stitut-Telecom_MODELE-1 15">
        <a:dk1>
          <a:srgbClr val="1A171B"/>
        </a:dk1>
        <a:lt1>
          <a:srgbClr val="FFFFFF"/>
        </a:lt1>
        <a:dk2>
          <a:srgbClr val="FFFFFF"/>
        </a:dk2>
        <a:lt2>
          <a:srgbClr val="847573"/>
        </a:lt2>
        <a:accent1>
          <a:srgbClr val="6A5B5A"/>
        </a:accent1>
        <a:accent2>
          <a:srgbClr val="333399"/>
        </a:accent2>
        <a:accent3>
          <a:srgbClr val="FFFFFF"/>
        </a:accent3>
        <a:accent4>
          <a:srgbClr val="141215"/>
        </a:accent4>
        <a:accent5>
          <a:srgbClr val="B9B5B5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id_3725_1208444145_271</Template>
  <TotalTime>1275</TotalTime>
  <Words>968</Words>
  <Application>Microsoft Office PowerPoint</Application>
  <PresentationFormat>Affichage à l'écran (4:3)</PresentationFormat>
  <Paragraphs>421</Paragraphs>
  <Slides>24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3</vt:i4>
      </vt:variant>
      <vt:variant>
        <vt:lpstr>Titres des diapositives</vt:lpstr>
      </vt:variant>
      <vt:variant>
        <vt:i4>24</vt:i4>
      </vt:variant>
    </vt:vector>
  </HeadingPairs>
  <TitlesOfParts>
    <vt:vector size="27" baseType="lpstr">
      <vt:lpstr>Institut-Telecom_MODELE-1</vt:lpstr>
      <vt:lpstr>Sous-titre</vt:lpstr>
      <vt:lpstr>1_Institut-Telecom_MODELE-1</vt:lpstr>
      <vt:lpstr>HbbTvBrowserPlugin Une utilisation avancée de NPAPI</vt:lpstr>
      <vt:lpstr>Sommaire</vt:lpstr>
      <vt:lpstr>Contexte OpenHbb : le hbbtvplayer</vt:lpstr>
      <vt:lpstr>Rappel des principes de NPAPI</vt:lpstr>
      <vt:lpstr>Rappel des principes de NPAPI</vt:lpstr>
      <vt:lpstr>Rappel des principes de NPAPI</vt:lpstr>
      <vt:lpstr>Rappel des principes de NPAPI</vt:lpstr>
      <vt:lpstr>Rappel des principes de NPAPI</vt:lpstr>
      <vt:lpstr>NPObject et NPClass</vt:lpstr>
      <vt:lpstr>Architecture de HbbTVBrowserPlugin</vt:lpstr>
      <vt:lpstr>Architecture de HbbTVBrowserPlugin</vt:lpstr>
      <vt:lpstr>Architecture de HbbTVBrowserPlugin</vt:lpstr>
      <vt:lpstr>Architecture de HbbTVBrowserPlugin</vt:lpstr>
      <vt:lpstr>Architecture de HbbTVBrowserPlugin</vt:lpstr>
      <vt:lpstr>Architecture de HbbTVBrowserPlugin</vt:lpstr>
      <vt:lpstr>Architecture de HbbTVBrowserPlugin</vt:lpstr>
      <vt:lpstr>Architecture de HbbTVBrowserPlugin</vt:lpstr>
      <vt:lpstr>Architecture de HbbTVBrowserPlugin</vt:lpstr>
      <vt:lpstr>Architecture de HbbTVBrowserPlugin</vt:lpstr>
      <vt:lpstr>Architecture de HbbTVBrowserPlugin</vt:lpstr>
      <vt:lpstr>NPVariant</vt:lpstr>
      <vt:lpstr>Events et callbacks</vt:lpstr>
      <vt:lpstr>Le code de SmarDTV</vt:lpstr>
      <vt:lpstr>Conclusions</vt:lpstr>
    </vt:vector>
  </TitlesOfParts>
  <Company>ParisTech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NPAPI  / webkit / gpac</dc:title>
  <dc:creator>selle</dc:creator>
  <cp:lastModifiedBy>selle</cp:lastModifiedBy>
  <cp:revision>127</cp:revision>
  <dcterms:created xsi:type="dcterms:W3CDTF">2010-09-29T15:09:51Z</dcterms:created>
  <dcterms:modified xsi:type="dcterms:W3CDTF">2011-11-08T10:52:52Z</dcterms:modified>
</cp:coreProperties>
</file>